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8" r:id="rId4"/>
    <p:sldId id="512" r:id="rId5"/>
    <p:sldId id="538" r:id="rId6"/>
    <p:sldId id="380" r:id="rId7"/>
    <p:sldId id="399" r:id="rId8"/>
    <p:sldId id="539" r:id="rId9"/>
    <p:sldId id="422" r:id="rId10"/>
    <p:sldId id="541" r:id="rId11"/>
    <p:sldId id="447" r:id="rId12"/>
    <p:sldId id="533" r:id="rId13"/>
    <p:sldId id="346" r:id="rId14"/>
    <p:sldId id="534" r:id="rId15"/>
    <p:sldId id="370" r:id="rId16"/>
    <p:sldId id="350" r:id="rId18"/>
    <p:sldId id="535" r:id="rId19"/>
    <p:sldId id="460" r:id="rId20"/>
    <p:sldId id="491" r:id="rId21"/>
    <p:sldId id="478" r:id="rId22"/>
    <p:sldId id="501" r:id="rId23"/>
    <p:sldId id="480" r:id="rId24"/>
    <p:sldId id="468" r:id="rId25"/>
    <p:sldId id="542" r:id="rId26"/>
    <p:sldId id="481" r:id="rId27"/>
    <p:sldId id="537" r:id="rId28"/>
    <p:sldId id="486" r:id="rId29"/>
    <p:sldId id="487" r:id="rId30"/>
    <p:sldId id="510" r:id="rId31"/>
    <p:sldId id="536" r:id="rId32"/>
    <p:sldId id="345" r:id="rId33"/>
    <p:sldId id="301" r:id="rId34"/>
    <p:sldId id="304" r:id="rId35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clrMru>
    <a:srgbClr val="DAFCE8"/>
    <a:srgbClr val="00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70ED57-8EF4-4408-8F29-53C56D84D75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47A116-F7DA-4A7E-961A-D53C2A75190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6591F1-F8AE-45C4-96F1-E43FDEE0EF8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D68B7D-D101-445B-A18E-3F42429A03C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371329-0796-404F-99A1-65EDD0F00F6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E670E1-1B5B-4C64-A279-EC38CC928FC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97C679-F935-4E7B-B5C2-BC65C048557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407F22-5B7E-44DC-A9D0-355D26C40B0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DCEBA6-AA81-42AE-A6E7-7689B44A45B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608229-BF29-4381-9FAF-25009C9FBF4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9E87CD-64E3-42F9-A3E6-4E33DFF31EB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87CFC8-F51F-44B1-944E-29DCB2C4137E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indent="0">
              <a:buNone/>
            </a:pP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</a:t>
            </a: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texto do título</a:t>
            </a:r>
            <a:endParaRPr lang="pt-BR" sz="5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A1E9272-48EB-4DFF-A692-903808A4C28B}" type="slidenum">
              <a: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rPr>
            </a:fld>
            <a:endParaRPr lang="pt-BR" sz="10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da estrutura de </a:t>
            </a: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2.º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3.º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4.º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5.º nível da estrutura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6.º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7.º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3.xml"/><Relationship Id="rId5" Type="http://schemas.openxmlformats.org/officeDocument/2006/relationships/themeOverride" Target="../theme/themeOverride6.xml"/><Relationship Id="rId4" Type="http://schemas.openxmlformats.org/officeDocument/2006/relationships/image" Target="../media/image2.png"/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hemeOverride" Target="../theme/themeOverride7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07/relationships/media" Target="../media/media3.mp4"/><Relationship Id="rId3" Type="http://schemas.openxmlformats.org/officeDocument/2006/relationships/video" Target="../media/media3.mp4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3.xml"/><Relationship Id="rId6" Type="http://schemas.openxmlformats.org/officeDocument/2006/relationships/themeOverride" Target="../theme/themeOverride8.xml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3" Type="http://schemas.microsoft.com/office/2007/relationships/media" Target="../media/media4.mp4"/><Relationship Id="rId2" Type="http://schemas.openxmlformats.org/officeDocument/2006/relationships/video" Target="../media/media4.mp4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themeOverride" Target="../theme/themeOverride9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14.wmf"/><Relationship Id="rId2" Type="http://schemas.openxmlformats.org/officeDocument/2006/relationships/oleObject" Target="../embeddings/oleObject3.bin"/><Relationship Id="rId17" Type="http://schemas.openxmlformats.org/officeDocument/2006/relationships/notesSlide" Target="../notesSlides/notesSlide2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3.xml"/><Relationship Id="rId14" Type="http://schemas.openxmlformats.org/officeDocument/2006/relationships/themeOverride" Target="../theme/themeOverride10.xml"/><Relationship Id="rId13" Type="http://schemas.openxmlformats.org/officeDocument/2006/relationships/image" Target="../media/image2.png"/><Relationship Id="rId12" Type="http://schemas.openxmlformats.org/officeDocument/2006/relationships/image" Target="../media/image19.png"/><Relationship Id="rId11" Type="http://schemas.openxmlformats.org/officeDocument/2006/relationships/image" Target="../media/image18.wmf"/><Relationship Id="rId10" Type="http://schemas.openxmlformats.org/officeDocument/2006/relationships/oleObject" Target="../embeddings/oleObject7.bin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themeOverride" Target="../theme/themeOverride11.xml"/><Relationship Id="rId4" Type="http://schemas.openxmlformats.org/officeDocument/2006/relationships/image" Target="../media/image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hemeOverride" Target="../theme/themeOverride12.xml"/><Relationship Id="rId7" Type="http://schemas.openxmlformats.org/officeDocument/2006/relationships/image" Target="../media/image2.png"/><Relationship Id="rId6" Type="http://schemas.openxmlformats.org/officeDocument/2006/relationships/image" Target="../media/image2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1" Type="http://schemas.openxmlformats.org/officeDocument/2006/relationships/notesSlide" Target="../notesSlides/notesSlide4.xml"/><Relationship Id="rId10" Type="http://schemas.openxmlformats.org/officeDocument/2006/relationships/vmlDrawing" Target="../drawings/vmlDrawing4.v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8" Type="http://schemas.openxmlformats.org/officeDocument/2006/relationships/slide" Target="slide11.xml"/><Relationship Id="rId7" Type="http://schemas.openxmlformats.org/officeDocument/2006/relationships/slide" Target="slide9.xml"/><Relationship Id="rId6" Type="http://schemas.openxmlformats.org/officeDocument/2006/relationships/slide" Target="slide7.xml"/><Relationship Id="rId5" Type="http://schemas.openxmlformats.org/officeDocument/2006/relationships/slide" Target="slide4.xml"/><Relationship Id="rId4" Type="http://schemas.openxmlformats.org/officeDocument/2006/relationships/slide" Target="slide5.xml"/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3.xml"/><Relationship Id="rId16" Type="http://schemas.openxmlformats.org/officeDocument/2006/relationships/themeOverride" Target="../theme/themeOverride1.xml"/><Relationship Id="rId15" Type="http://schemas.openxmlformats.org/officeDocument/2006/relationships/image" Target="../media/image2.png"/><Relationship Id="rId14" Type="http://schemas.openxmlformats.org/officeDocument/2006/relationships/slide" Target="slide8.xml"/><Relationship Id="rId13" Type="http://schemas.openxmlformats.org/officeDocument/2006/relationships/slide" Target="slide29.xml"/><Relationship Id="rId12" Type="http://schemas.openxmlformats.org/officeDocument/2006/relationships/slide" Target="slide25.xml"/><Relationship Id="rId11" Type="http://schemas.openxmlformats.org/officeDocument/2006/relationships/slide" Target="slide23.xml"/><Relationship Id="rId10" Type="http://schemas.openxmlformats.org/officeDocument/2006/relationships/slide" Target="slide1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13.xml"/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3.xml"/><Relationship Id="rId7" Type="http://schemas.openxmlformats.org/officeDocument/2006/relationships/themeOverride" Target="../theme/themeOverride14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7.png"/><Relationship Id="rId3" Type="http://schemas.microsoft.com/office/2007/relationships/media" Target="../media/media5.mp4"/><Relationship Id="rId2" Type="http://schemas.openxmlformats.org/officeDocument/2006/relationships/video" Target="../media/media5.mp4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themeOverride" Target="../theme/themeOverride15.xml"/><Relationship Id="rId5" Type="http://schemas.openxmlformats.org/officeDocument/2006/relationships/image" Target="../media/image2.png"/><Relationship Id="rId4" Type="http://schemas.openxmlformats.org/officeDocument/2006/relationships/image" Target="../media/image28.png"/><Relationship Id="rId3" Type="http://schemas.microsoft.com/office/2007/relationships/media" Target="../media/media6.mp4"/><Relationship Id="rId2" Type="http://schemas.openxmlformats.org/officeDocument/2006/relationships/video" Target="../media/media6.mp4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3.xml"/><Relationship Id="rId6" Type="http://schemas.openxmlformats.org/officeDocument/2006/relationships/themeOverride" Target="../theme/themeOverride16.xml"/><Relationship Id="rId5" Type="http://schemas.openxmlformats.org/officeDocument/2006/relationships/image" Target="../media/image2.png"/><Relationship Id="rId4" Type="http://schemas.openxmlformats.org/officeDocument/2006/relationships/image" Target="../media/image29.png"/><Relationship Id="rId3" Type="http://schemas.microsoft.com/office/2007/relationships/media" Target="../media/media7.mp4"/><Relationship Id="rId2" Type="http://schemas.openxmlformats.org/officeDocument/2006/relationships/video" Target="../media/media7.mp4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3.xml"/><Relationship Id="rId5" Type="http://schemas.openxmlformats.org/officeDocument/2006/relationships/themeOverride" Target="../theme/themeOverride17.xml"/><Relationship Id="rId4" Type="http://schemas.openxmlformats.org/officeDocument/2006/relationships/image" Target="../media/image2.png"/><Relationship Id="rId3" Type="http://schemas.openxmlformats.org/officeDocument/2006/relationships/image" Target="../media/image30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18.xml"/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19.xml"/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4.xml"/><Relationship Id="rId6" Type="http://schemas.openxmlformats.org/officeDocument/2006/relationships/themeOverride" Target="../theme/themeOverride20.xml"/><Relationship Id="rId5" Type="http://schemas.openxmlformats.org/officeDocument/2006/relationships/image" Target="../media/image2.png"/><Relationship Id="rId4" Type="http://schemas.openxmlformats.org/officeDocument/2006/relationships/image" Target="../media/image33.wmf"/><Relationship Id="rId3" Type="http://schemas.openxmlformats.org/officeDocument/2006/relationships/oleObject" Target="../embeddings/oleObject9.bin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3.xml"/><Relationship Id="rId6" Type="http://schemas.openxmlformats.org/officeDocument/2006/relationships/themeOverride" Target="../theme/themeOverride21.xml"/><Relationship Id="rId5" Type="http://schemas.openxmlformats.org/officeDocument/2006/relationships/image" Target="../media/image2.png"/><Relationship Id="rId4" Type="http://schemas.openxmlformats.org/officeDocument/2006/relationships/image" Target="../media/image35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hemeOverride" Target="../theme/themeOverride22.xml"/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3.xml"/><Relationship Id="rId7" Type="http://schemas.openxmlformats.org/officeDocument/2006/relationships/themeOverride" Target="../theme/themeOverride3.xml"/><Relationship Id="rId6" Type="http://schemas.openxmlformats.org/officeDocument/2006/relationships/image" Target="../media/image2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3" Type="http://schemas.openxmlformats.org/officeDocument/2006/relationships/hyperlink" Target="https://github.com/MauricioSEmbras/FAST_Report" TargetMode="External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themeOverride" Target="../theme/themeOverride4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themeOverride" Target="../theme/themeOverride5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1908360" y="3041625"/>
            <a:ext cx="5326920" cy="1061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FAST REPORT</a:t>
            </a: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>
            <a:spLocks noGrp="1"/>
          </p:cNvSpPr>
          <p:nvPr/>
        </p:nvSpPr>
        <p:spPr>
          <a:xfrm>
            <a:off x="6985" y="0"/>
            <a:ext cx="9137015" cy="5721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/>
          </a:lstStyle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i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4. Campos mais utilizados - Legenda</a:t>
            </a:r>
            <a:endParaRPr lang="pt-BR" altLang="en-US" sz="2400" b="1" i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aphicFrame>
        <p:nvGraphicFramePr>
          <p:cNvPr id="11" name="Espaço Reservado para Conteúdo 10"/>
          <p:cNvGraphicFramePr>
            <a:graphicFrameLocks noChangeAspect="1"/>
          </p:cNvGraphicFramePr>
          <p:nvPr>
            <p:ph/>
          </p:nvPr>
        </p:nvGraphicFramePr>
        <p:xfrm>
          <a:off x="434975" y="627380"/>
          <a:ext cx="8272145" cy="356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2" imgW="8486140" imgH="10267950" progId="Paint.Picture">
                  <p:embed/>
                </p:oleObj>
              </mc:Choice>
              <mc:Fallback>
                <p:oleObj name="" r:id="rId2" imgW="8486140" imgH="10267950" progId="Paint.Picture">
                  <p:embed/>
                  <p:pic>
                    <p:nvPicPr>
                      <p:cNvPr id="0" name="Imagem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4975" y="627380"/>
                        <a:ext cx="8272145" cy="3569970"/>
                      </a:xfrm>
                      <a:prstGeom prst="rect">
                        <a:avLst/>
                      </a:prstGeom>
                      <a:ln w="6350" cmpd="dbl">
                        <a:solidFill>
                          <a:schemeClr val="tx1"/>
                        </a:solidFill>
                        <a:prstDash val="solid"/>
                        <a:rou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4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827405" y="2562860"/>
            <a:ext cx="3593465" cy="20891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1" strike="noStrike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                  Base de dados</a:t>
            </a: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  <p:cxnSp>
        <p:nvCxnSpPr>
          <p:cNvPr id="2" name="Conector Reto 1"/>
          <p:cNvCxnSpPr/>
          <p:nvPr/>
        </p:nvCxnSpPr>
        <p:spPr>
          <a:xfrm>
            <a:off x="4499610" y="2571750"/>
            <a:ext cx="0" cy="1944370"/>
          </a:xfrm>
          <a:prstGeom prst="line">
            <a:avLst/>
          </a:prstGeom>
          <a:ln w="1143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 de Texto 2"/>
          <p:cNvSpPr txBox="1"/>
          <p:nvPr/>
        </p:nvSpPr>
        <p:spPr>
          <a:xfrm>
            <a:off x="4716780" y="328549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O que é?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810" y="-3175"/>
            <a:ext cx="9146540" cy="575310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pt-BR" sz="2400" b="1" i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5. Base de dados - O que é ?</a:t>
            </a:r>
            <a:endParaRPr lang="pt-BR" altLang="en-US" sz="2400" b="1" i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  <a:hlinkClick r:id="rId2" action="ppaction://hlinksldjump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116840" y="643255"/>
            <a:ext cx="3030855" cy="3927475"/>
          </a:xfrm>
        </p:spPr>
        <p:txBody>
          <a:bodyPr>
            <a:normAutofit lnSpcReduction="10000"/>
          </a:bodyPr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l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Na aba "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Dados</a:t>
            </a:r>
            <a:r>
              <a:rPr lang="pt-BR" altLang="en-US" sz="1000">
                <a:solidFill>
                  <a:schemeClr val="bg1"/>
                </a:solidFill>
              </a:rPr>
              <a:t>", encontramos as bases de dados que são utilizadas para armanzenar uma sentença SQL; 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l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Utilize quantas bases de dados forem necessárias. Basta dar um clique em cima do ícone e posicionar na área que deseja deixá-la.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l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Atribua um nome para melhor organização e padronização, nos campos "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</a:t>
            </a:r>
            <a:r>
              <a:rPr lang="pt-BR" altLang="en-US" sz="1000">
                <a:solidFill>
                  <a:schemeClr val="bg1"/>
                </a:solidFill>
              </a:rPr>
              <a:t>" e "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UserName</a:t>
            </a:r>
            <a:r>
              <a:rPr lang="pt-BR" altLang="en-US" sz="1000">
                <a:solidFill>
                  <a:schemeClr val="bg1"/>
                </a:solidFill>
              </a:rPr>
              <a:t>", eles influenciam na árvore do relatório e na árvore de dados, respectivamente. 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olidFill>
                <a:schemeClr val="bg1"/>
              </a:solidFill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r>
              <a:rPr lang="pt-BR" altLang="en-US" sz="1000" b="1">
                <a:solidFill>
                  <a:schemeClr val="bg1"/>
                </a:solidFill>
                <a:sym typeface="+mn-ea"/>
              </a:rPr>
              <a:t>Atividade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Use o vídeo ao lado para realizar esta atividade. Crie as 6 bases de dados e insira os SQL’s fornecidos na pasta “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Exercícios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” do download feito anteriormente, nomeando-as de acordo com o nome do arquivo.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r>
              <a:rPr lang="pt-BR" altLang="en-US" sz="1000" b="1">
                <a:solidFill>
                  <a:schemeClr val="bg1"/>
                </a:solidFill>
                <a:sym typeface="+mn-ea"/>
              </a:rPr>
              <a:t>Local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FAST_Report\Treinamento FAST REPORT\Exercício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>
              <a:solidFill>
                <a:schemeClr val="bg1"/>
              </a:solidFill>
            </a:endParaRPr>
          </a:p>
        </p:txBody>
      </p:sp>
      <p:pic>
        <p:nvPicPr>
          <p:cNvPr id="4" name="Inserindo SQL na banda de dados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2960" y="699770"/>
            <a:ext cx="5622290" cy="3164840"/>
          </a:xfrm>
          <a:prstGeom prst="rect">
            <a:avLst/>
          </a:prstGeom>
        </p:spPr>
      </p:pic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6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Caixa de Texto 4"/>
          <p:cNvSpPr txBox="1"/>
          <p:nvPr/>
        </p:nvSpPr>
        <p:spPr>
          <a:xfrm>
            <a:off x="3360420" y="483870"/>
            <a:ext cx="5622290" cy="227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VÍDEO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Assista o vídeo e repita o passo-a-passo.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827405" y="2562860"/>
            <a:ext cx="3593465" cy="20891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1" strike="noStrike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                        Parâmetros</a:t>
            </a: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  <p:cxnSp>
        <p:nvCxnSpPr>
          <p:cNvPr id="2" name="Conector Reto 1"/>
          <p:cNvCxnSpPr/>
          <p:nvPr/>
        </p:nvCxnSpPr>
        <p:spPr>
          <a:xfrm>
            <a:off x="4356100" y="2571750"/>
            <a:ext cx="0" cy="1944370"/>
          </a:xfrm>
          <a:prstGeom prst="line">
            <a:avLst/>
          </a:prstGeom>
          <a:ln w="1143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 de Texto 2"/>
          <p:cNvSpPr txBox="1"/>
          <p:nvPr/>
        </p:nvSpPr>
        <p:spPr>
          <a:xfrm>
            <a:off x="4501515" y="3150870"/>
            <a:ext cx="43929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Como criar </a:t>
            </a:r>
            <a:endParaRPr lang="pt-BR" sz="2000" b="1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Verificando uma query no FAST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70" y="245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6. Parâmetros</a:t>
            </a:r>
            <a:r>
              <a:rPr lang="pt-BR" sz="2400" b="1" i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- </a:t>
            </a:r>
            <a:r>
              <a:rPr lang="pt-BR" sz="2400" b="1" i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Como criar</a:t>
            </a:r>
            <a:endParaRPr lang="pt-BR" altLang="en-US" sz="2400" b="1" i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4" name="Espaço Reservado para Conteúdo 2"/>
          <p:cNvSpPr>
            <a:spLocks noGrp="1"/>
          </p:cNvSpPr>
          <p:nvPr/>
        </p:nvSpPr>
        <p:spPr>
          <a:xfrm>
            <a:off x="251425" y="60776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>
                <a:solidFill>
                  <a:schemeClr val="bg1"/>
                </a:solidFill>
                <a:sym typeface="+mn-ea"/>
              </a:rPr>
              <a:t>Caso sua query tenha paramêtros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, será preciso criar uma variável para receber o valor;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Antes de 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criar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uma variável é necessáro</a:t>
            </a:r>
            <a:r>
              <a:rPr lang="pt-BR" altLang="en-US" sz="1000">
                <a:solidFill>
                  <a:schemeClr val="bg1"/>
                </a:solidFill>
              </a:rPr>
              <a:t> criar uma</a:t>
            </a:r>
            <a:r>
              <a:rPr lang="pt-BR" altLang="en-US" sz="1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altLang="en-US" sz="1000" b="1">
                <a:solidFill>
                  <a:schemeClr val="bg1"/>
                </a:solidFill>
              </a:rPr>
              <a:t>pasta</a:t>
            </a:r>
            <a:r>
              <a:rPr lang="pt-BR" altLang="en-US" sz="1000">
                <a:solidFill>
                  <a:schemeClr val="bg1"/>
                </a:solidFill>
              </a:rPr>
              <a:t>; 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É preciso dar um </a:t>
            </a:r>
            <a:r>
              <a:rPr lang="pt-BR" altLang="en-US" sz="1000" b="1">
                <a:solidFill>
                  <a:schemeClr val="bg1"/>
                </a:solidFill>
              </a:rPr>
              <a:t>espaço </a:t>
            </a:r>
            <a:r>
              <a:rPr lang="pt-BR" altLang="en-US" sz="1000">
                <a:solidFill>
                  <a:schemeClr val="bg1"/>
                </a:solidFill>
              </a:rPr>
              <a:t>para criar uma variável, caso contrário outra pasta será criada</a:t>
            </a:r>
            <a:r>
              <a:rPr lang="pt-BR" altLang="en-US" sz="1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pt-BR" altLang="en-US" sz="10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</a:t>
            </a:r>
            <a:r>
              <a:rPr lang="pt-BR" altLang="en-US" sz="1000" b="1">
                <a:solidFill>
                  <a:schemeClr val="bg1"/>
                </a:solidFill>
              </a:rPr>
              <a:t>Exemplo</a:t>
            </a:r>
            <a:r>
              <a:rPr lang="pt-BR" altLang="en-US" sz="1000">
                <a:solidFill>
                  <a:schemeClr val="bg1"/>
                </a:solidFill>
              </a:rPr>
              <a:t>: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   PastaExemplo</a:t>
            </a:r>
            <a:endParaRPr lang="pt-BR" altLang="en-US" sz="1000">
              <a:solidFill>
                <a:schemeClr val="bg1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    Variavel_Na_PastaExemplo</a:t>
            </a:r>
            <a:endParaRPr lang="pt-BR" altLang="en-US" sz="1000">
              <a:solidFill>
                <a:schemeClr val="bg1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   PastaExemplo2</a:t>
            </a:r>
            <a:endParaRPr lang="pt-BR" altLang="en-US" sz="1000">
              <a:solidFill>
                <a:schemeClr val="bg1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    SegundaVariavel_Na_OutraPasta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Atribua a variável na base de dados</a:t>
            </a:r>
            <a:r>
              <a:rPr lang="pt-BR" altLang="en-US" sz="1000" b="1">
                <a:solidFill>
                  <a:schemeClr val="bg1"/>
                </a:solidFill>
              </a:rPr>
              <a:t> </a:t>
            </a:r>
            <a:r>
              <a:rPr lang="pt-BR" altLang="en-US" sz="1000">
                <a:solidFill>
                  <a:schemeClr val="bg1"/>
                </a:solidFill>
              </a:rPr>
              <a:t>e selecione um tipo de dado para ela.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 b="1">
                <a:solidFill>
                  <a:schemeClr val="bg1"/>
                </a:solidFill>
              </a:rPr>
              <a:t>Atividade</a:t>
            </a:r>
            <a:r>
              <a:rPr lang="pt-BR" altLang="en-US" sz="1000">
                <a:solidFill>
                  <a:schemeClr val="bg1"/>
                </a:solidFill>
              </a:rPr>
              <a:t>: Assista ao vídeo ao lado e repita o passo a passo, criando a pasta e suas variáveis para aplicar na base de dados, e por fim atribua nas bases que conter parâmetros.</a:t>
            </a:r>
            <a:endParaRPr lang="pt-BR" altLang="en-US" sz="1000">
              <a:solidFill>
                <a:schemeClr val="bg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0">
              <a:solidFill>
                <a:schemeClr val="bg1"/>
              </a:solidFill>
            </a:endParaRPr>
          </a:p>
        </p:txBody>
      </p:sp>
      <p:pic>
        <p:nvPicPr>
          <p:cNvPr id="5" name="20230726_12452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2175" y="727200"/>
            <a:ext cx="5623200" cy="3164400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3408680" y="3891915"/>
            <a:ext cx="5734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bg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endParaRPr lang="pt-BR" sz="900" b="1" spc="-1">
              <a:solidFill>
                <a:schemeClr val="bg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Marque a opção “</a:t>
            </a:r>
            <a:r>
              <a:rPr lang="pt-BR" sz="900" b="1" spc="-1">
                <a:solidFill>
                  <a:schemeClr val="bg1"/>
                </a:solidFill>
                <a:effectLst/>
                <a:latin typeface="Arial" panose="020B0604020202020204"/>
                <a:ea typeface="Arial" panose="020B0604020202020204"/>
                <a:sym typeface="+mn-ea"/>
              </a:rPr>
              <a:t>IgnoreDupParams</a:t>
            </a:r>
            <a:r>
              <a:rPr lang="pt-BR" sz="900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 nas propriedades para não aparecer a mesma variável “n“ vezes.</a:t>
            </a:r>
            <a:endParaRPr lang="pt-BR" sz="900" b="1" spc="-1">
              <a:solidFill>
                <a:schemeClr val="bg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Após realizado os testes, retirar os </a:t>
            </a:r>
            <a:r>
              <a:rPr lang="pt-BR" sz="900" b="1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valores de testes </a:t>
            </a:r>
            <a:r>
              <a:rPr lang="pt-BR" sz="900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das variáveis, no menu relatório&gt;variáveis.</a:t>
            </a:r>
            <a:endParaRPr lang="pt-BR" sz="900" strike="noStrike" spc="-1">
              <a:solidFill>
                <a:schemeClr val="bg1"/>
              </a:solidFill>
              <a:latin typeface="Arial" panose="020B0604020202020204"/>
            </a:endParaRPr>
          </a:p>
          <a:p>
            <a:endParaRPr lang="pt-BR" altLang="en-US" sz="900" strike="noStrike" spc="-1">
              <a:solidFill>
                <a:schemeClr val="bg1"/>
              </a:solidFill>
              <a:latin typeface="Arial" panose="020B0604020202020204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Caixa de Texto 5"/>
          <p:cNvSpPr txBox="1"/>
          <p:nvPr/>
        </p:nvSpPr>
        <p:spPr>
          <a:xfrm>
            <a:off x="3360420" y="483870"/>
            <a:ext cx="5622290" cy="227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VÍDEO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Assista o vídeo e repita o passo-a-passo.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3365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</a:t>
            </a:r>
            <a:r>
              <a:rPr lang="pt-BR" sz="2400" b="1" i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6. </a:t>
            </a:r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Parâmetros</a:t>
            </a:r>
            <a:r>
              <a:rPr lang="pt-BR" sz="2400" b="1" i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 - Verificando uma query no FAST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107950" y="720090"/>
            <a:ext cx="8935085" cy="917575"/>
          </a:xfrm>
        </p:spPr>
        <p:txBody>
          <a:bodyPr>
            <a:normAutofit/>
          </a:bodyPr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No Fast Report é possível verificar se a sentença SQL que está dentro de cada base de dados está correta ou não, basta fazer da seguinte maneira: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Para 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verificar</a:t>
            </a:r>
            <a:r>
              <a:rPr lang="pt-BR" altLang="en-US" sz="1000" b="1">
                <a:solidFill>
                  <a:schemeClr val="bg1"/>
                </a:solidFill>
              </a:rPr>
              <a:t> </a:t>
            </a:r>
            <a:r>
              <a:rPr lang="pt-BR" altLang="en-US" sz="1000">
                <a:solidFill>
                  <a:schemeClr val="bg1"/>
                </a:solidFill>
              </a:rPr>
              <a:t>se não contém 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</a:t>
            </a:r>
            <a:r>
              <a:rPr lang="pt-BR" altLang="en-US" sz="1000" b="1">
                <a:solidFill>
                  <a:schemeClr val="bg1"/>
                </a:solidFill>
              </a:rPr>
              <a:t> </a:t>
            </a:r>
            <a:r>
              <a:rPr lang="pt-BR" altLang="en-US" sz="1000">
                <a:solidFill>
                  <a:schemeClr val="bg1"/>
                </a:solidFill>
              </a:rPr>
              <a:t>na query c</a:t>
            </a:r>
            <a:r>
              <a:rPr lang="pt-BR" altLang="en-US" sz="1000" b="0">
                <a:solidFill>
                  <a:schemeClr val="bg1"/>
                </a:solidFill>
                <a:sym typeface="+mn-ea"/>
              </a:rPr>
              <a:t>lique nos "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 pontos</a:t>
            </a:r>
            <a:r>
              <a:rPr lang="pt-BR" altLang="en-US" sz="1000" b="0">
                <a:solidFill>
                  <a:schemeClr val="bg1"/>
                </a:solidFill>
                <a:sym typeface="+mn-ea"/>
              </a:rPr>
              <a:t>" do campo "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Params</a:t>
            </a:r>
            <a:r>
              <a:rPr lang="pt-BR" altLang="en-US" sz="1000" b="0">
                <a:solidFill>
                  <a:schemeClr val="bg1"/>
                </a:solidFill>
                <a:sym typeface="+mn-ea"/>
              </a:rPr>
              <a:t>", nas propriedades da base de dados, e depois em "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ok</a:t>
            </a:r>
            <a:r>
              <a:rPr lang="pt-BR" altLang="en-US" sz="1000" b="0">
                <a:solidFill>
                  <a:schemeClr val="bg1"/>
                </a:solidFill>
                <a:sym typeface="+mn-ea"/>
              </a:rPr>
              <a:t>" na tela que se abrir como indica a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figura 1</a:t>
            </a:r>
            <a:r>
              <a:rPr lang="pt-BR" altLang="en-US" sz="1000" b="0">
                <a:solidFill>
                  <a:schemeClr val="bg1"/>
                </a:solidFill>
                <a:sym typeface="+mn-ea"/>
              </a:rPr>
              <a:t>. 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Se o nome da base de dados estiver em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negrito </a:t>
            </a:r>
            <a:r>
              <a:rPr lang="pt-BR" altLang="en-US" sz="1000" b="0">
                <a:solidFill>
                  <a:schemeClr val="bg1"/>
                </a:solidFill>
                <a:sym typeface="+mn-ea"/>
              </a:rPr>
              <a:t>no menu lateral direito significa que a SQL de dentro da base de dados está correta como indica na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figura 2</a:t>
            </a:r>
            <a:r>
              <a:rPr lang="pt-BR" altLang="en-US" sz="1000" b="0">
                <a:solidFill>
                  <a:schemeClr val="bg1"/>
                </a:solidFill>
                <a:sym typeface="+mn-ea"/>
              </a:rPr>
              <a:t>.</a:t>
            </a:r>
            <a:endParaRPr lang="pt-BR" altLang="en-US" sz="1000" b="0">
              <a:solidFill>
                <a:schemeClr val="bg1"/>
              </a:solidFill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 b="0">
                <a:solidFill>
                  <a:schemeClr val="bg1"/>
                </a:solidFill>
                <a:sym typeface="+mn-ea"/>
              </a:rPr>
              <a:t>Caso a base de dados fique igual a </a:t>
            </a:r>
            <a:r>
              <a:rPr lang="pt-BR" altLang="en-US" sz="1000" b="1">
                <a:solidFill>
                  <a:schemeClr val="bg1"/>
                </a:solidFill>
                <a:effectLst/>
                <a:sym typeface="+mn-ea"/>
              </a:rPr>
              <a:t>figura 3</a:t>
            </a:r>
            <a:r>
              <a:rPr lang="pt-BR" altLang="en-US" sz="1000" b="0">
                <a:solidFill>
                  <a:schemeClr val="bg1"/>
                </a:solidFill>
                <a:sym typeface="+mn-ea"/>
              </a:rPr>
              <a:t> repita o procedimento da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figura 1</a:t>
            </a:r>
            <a:r>
              <a:rPr lang="pt-BR" altLang="en-US" sz="1000" b="0">
                <a:solidFill>
                  <a:schemeClr val="bg1"/>
                </a:solidFill>
                <a:sym typeface="+mn-ea"/>
              </a:rPr>
              <a:t>, se persistir, revise a query / parâmetros, pode conter algum erro.</a:t>
            </a:r>
            <a:endParaRPr lang="pt-BR" altLang="en-US" sz="1000" b="0">
              <a:solidFill>
                <a:schemeClr val="bg1"/>
              </a:solidFill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>
              <a:solidFill>
                <a:schemeClr val="bg1"/>
              </a:solidFill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3926205" y="1891030"/>
            <a:ext cx="2036445" cy="224028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Caixa de Texto 7"/>
          <p:cNvSpPr txBox="1"/>
          <p:nvPr/>
        </p:nvSpPr>
        <p:spPr>
          <a:xfrm>
            <a:off x="6588760" y="419544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3</a:t>
            </a:r>
            <a:r>
              <a:rPr lang="pt-BR" sz="800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com problema</a:t>
            </a:r>
            <a:endParaRPr lang="pt-BR" altLang="en-US" sz="800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3926205" y="419544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2</a:t>
            </a:r>
            <a:r>
              <a:rPr lang="pt-BR" sz="800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sem nenhum problema</a:t>
            </a:r>
            <a:endParaRPr lang="pt-BR" altLang="en-US" sz="800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510" y="1892300"/>
            <a:ext cx="1911350" cy="22320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Caixa de Texto 8"/>
          <p:cNvSpPr txBox="1"/>
          <p:nvPr/>
        </p:nvSpPr>
        <p:spPr>
          <a:xfrm>
            <a:off x="906145" y="419544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1</a:t>
            </a:r>
            <a:r>
              <a:rPr lang="pt-BR" sz="800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 - Como verificar uma base de dados</a:t>
            </a:r>
            <a:endParaRPr lang="pt-BR" altLang="en-US" sz="800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0" y="1889760"/>
            <a:ext cx="3021330" cy="22383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5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10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6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827405" y="2562860"/>
            <a:ext cx="3593465" cy="20891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1" strike="noStrike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                  Bandas de dados</a:t>
            </a: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  <p:cxnSp>
        <p:nvCxnSpPr>
          <p:cNvPr id="2" name="Conector Reto 1"/>
          <p:cNvCxnSpPr/>
          <p:nvPr/>
        </p:nvCxnSpPr>
        <p:spPr>
          <a:xfrm>
            <a:off x="4499610" y="2571750"/>
            <a:ext cx="0" cy="1944370"/>
          </a:xfrm>
          <a:prstGeom prst="line">
            <a:avLst/>
          </a:prstGeom>
          <a:ln w="1143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 de Texto 2"/>
          <p:cNvSpPr txBox="1"/>
          <p:nvPr/>
        </p:nvSpPr>
        <p:spPr>
          <a:xfrm>
            <a:off x="4716780" y="2519045"/>
            <a:ext cx="44119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O que é ? </a:t>
            </a:r>
            <a:endParaRPr lang="pt-BR" sz="2000" b="1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Banda Mestre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Banda Detalhe e Sub-Detalhe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Exemplo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Banda Filho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Exemplo prático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7. Bandas de dados - O que é?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0" name="Caixa de Texto 9"/>
          <p:cNvSpPr txBox="1"/>
          <p:nvPr/>
        </p:nvSpPr>
        <p:spPr>
          <a:xfrm>
            <a:off x="107950" y="483870"/>
            <a:ext cx="8954135" cy="219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 b="1">
                <a:solidFill>
                  <a:schemeClr val="bg1"/>
                </a:solidFill>
              </a:rPr>
              <a:t>Bandas de dados</a:t>
            </a:r>
            <a:r>
              <a:rPr lang="pt-BR" altLang="en-US" sz="1000">
                <a:solidFill>
                  <a:schemeClr val="bg1"/>
                </a:solidFill>
              </a:rPr>
              <a:t> são usadas para </a:t>
            </a:r>
            <a:r>
              <a:rPr lang="pt-BR" altLang="en-US" sz="1000" b="1">
                <a:solidFill>
                  <a:schemeClr val="bg1"/>
                </a:solidFill>
              </a:rPr>
              <a:t>colocar os objetos</a:t>
            </a:r>
            <a:r>
              <a:rPr lang="pt-BR" altLang="en-US" sz="1000">
                <a:solidFill>
                  <a:schemeClr val="bg1"/>
                </a:solidFill>
              </a:rPr>
              <a:t>, permitindo a visualização dos dados no relatório gerado no GSR. Para usá-la é necessário vincular uma </a:t>
            </a:r>
            <a:r>
              <a:rPr lang="pt-BR" altLang="en-US" sz="1000" b="1">
                <a:solidFill>
                  <a:schemeClr val="bg1"/>
                </a:solidFill>
              </a:rPr>
              <a:t>base de dados</a:t>
            </a:r>
            <a:r>
              <a:rPr lang="pt-BR" altLang="en-US" sz="1000">
                <a:solidFill>
                  <a:schemeClr val="bg1"/>
                </a:solidFill>
              </a:rPr>
              <a:t> na banda; 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Quando o FastReport criar o relatório, as bandas serão impressas na página de saída, </a:t>
            </a:r>
            <a:r>
              <a:rPr lang="pt-BR" altLang="en-US" sz="1000" b="1">
                <a:solidFill>
                  <a:schemeClr val="bg1"/>
                </a:solidFill>
              </a:rPr>
              <a:t>uma vez para cada registro na tabela</a:t>
            </a:r>
            <a:r>
              <a:rPr lang="pt-BR" altLang="en-US" sz="1000">
                <a:solidFill>
                  <a:schemeClr val="bg1"/>
                </a:solidFill>
              </a:rPr>
              <a:t>. Se não sobrar espaço livre na página de sáida para uma banda, o mecanismo de relatórios criará uma nova página de saída antes de continuar;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Ao iniciar a montagem do layout tenha o código </a:t>
            </a: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SQL finalizado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. Esse fator é importante na hora de </a:t>
            </a: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escolher as bandas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, para não acabar colocando banda errada, além disso, pode afetar no </a:t>
            </a: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desempenho 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do relatório, por exemplo, colocar muitas bandas mestre que rodam uma consulta SQL sendo que poderia substitui-las por bandas filhas;</a:t>
            </a:r>
            <a:endParaRPr lang="pt-BR" sz="1000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Existe os níveis também, sendo interpretado como a camada em que se encontra os dados, iniciando no nível 1 e indo até o nível 6. Por exemplo: Caso precise detalhar os registros da banda mestre (nível 1) é adicionado a banda detalhe (nível 2), e assim por diante.</a:t>
            </a:r>
            <a:endParaRPr lang="pt-BR" sz="1000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bg1"/>
              </a:solidFill>
            </a:endParaRPr>
          </a:p>
        </p:txBody>
      </p:sp>
      <p:graphicFrame>
        <p:nvGraphicFramePr>
          <p:cNvPr id="15" name="Object 14"/>
          <p:cNvGraphicFramePr/>
          <p:nvPr/>
        </p:nvGraphicFramePr>
        <p:xfrm>
          <a:off x="395605" y="2778125"/>
          <a:ext cx="347980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6953250" imgH="209550" progId="Paint.Picture">
                  <p:embed/>
                </p:oleObj>
              </mc:Choice>
              <mc:Fallback>
                <p:oleObj name="" r:id="rId2" imgW="6953250" imgH="20955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605" y="2778125"/>
                        <a:ext cx="3479800" cy="122555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/>
          <p:nvPr/>
        </p:nvGraphicFramePr>
        <p:xfrm>
          <a:off x="1263015" y="3048635"/>
          <a:ext cx="345567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4" imgW="6934200" imgH="228600" progId="Paint.Picture">
                  <p:embed/>
                </p:oleObj>
              </mc:Choice>
              <mc:Fallback>
                <p:oleObj name="" r:id="rId4" imgW="6934200" imgH="228600" progId="Paint.Picture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3015" y="3048635"/>
                        <a:ext cx="3455670" cy="122555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/>
          <p:nvPr/>
        </p:nvGraphicFramePr>
        <p:xfrm>
          <a:off x="1986915" y="3319145"/>
          <a:ext cx="3473450" cy="132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6" imgW="6924675" imgH="247650" progId="Paint.Picture">
                  <p:embed/>
                </p:oleObj>
              </mc:Choice>
              <mc:Fallback>
                <p:oleObj name="" r:id="rId6" imgW="6924675" imgH="247650" progId="Paint.Picture">
                  <p:embed/>
                  <p:pic>
                    <p:nvPicPr>
                      <p:cNvPr id="0" name="Picture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6915" y="3319145"/>
                        <a:ext cx="3473450" cy="132080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/>
          <p:nvPr/>
        </p:nvGraphicFramePr>
        <p:xfrm>
          <a:off x="2635250" y="3625215"/>
          <a:ext cx="3475355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8" imgW="6886575" imgH="219075" progId="Paint.Picture">
                  <p:embed/>
                </p:oleObj>
              </mc:Choice>
              <mc:Fallback>
                <p:oleObj name="" r:id="rId8" imgW="6886575" imgH="219075" progId="Paint.Picture">
                  <p:embed/>
                  <p:pic>
                    <p:nvPicPr>
                      <p:cNvPr id="0" name="Picture 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35250" y="3625215"/>
                        <a:ext cx="3475355" cy="122555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/>
          <p:nvPr/>
        </p:nvGraphicFramePr>
        <p:xfrm>
          <a:off x="3025140" y="3916045"/>
          <a:ext cx="3669030" cy="12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0" imgW="6915150" imgH="247650" progId="Paint.Picture">
                  <p:embed/>
                </p:oleObj>
              </mc:Choice>
              <mc:Fallback>
                <p:oleObj name="" r:id="rId10" imgW="6915150" imgH="247650" progId="Paint.Picture">
                  <p:embed/>
                  <p:pic>
                    <p:nvPicPr>
                      <p:cNvPr id="0" name="Picture 2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25140" y="3916045"/>
                        <a:ext cx="3669030" cy="123190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2360" y="2571115"/>
            <a:ext cx="721995" cy="17291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13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Caixa de Texto 5"/>
          <p:cNvSpPr txBox="1"/>
          <p:nvPr/>
        </p:nvSpPr>
        <p:spPr>
          <a:xfrm>
            <a:off x="2050415" y="4281170"/>
            <a:ext cx="19742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1 - Bandas mais utilizadas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6804025" y="4281170"/>
            <a:ext cx="19742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2 - Total de níveis disponíveis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7. Banda de dados - Mestre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572135"/>
            <a:ext cx="4478655" cy="11156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2051050"/>
            <a:ext cx="4530725" cy="220408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Caixa de Texto 9"/>
          <p:cNvSpPr txBox="1"/>
          <p:nvPr/>
        </p:nvSpPr>
        <p:spPr>
          <a:xfrm>
            <a:off x="5796280" y="790575"/>
            <a:ext cx="32505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 b="1">
                <a:solidFill>
                  <a:schemeClr val="bg1"/>
                </a:solidFill>
              </a:rPr>
              <a:t>Banda Mestre</a:t>
            </a:r>
            <a:r>
              <a:rPr lang="pt-BR" altLang="en-US" sz="1000">
                <a:solidFill>
                  <a:schemeClr val="bg1"/>
                </a:solidFill>
              </a:rPr>
              <a:t>: É um tipo de banda de dado de 1º nível. Sempre que precisar rodar um SQL dentro do relatório usa-se essa banda.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Ao lado podemos verificar o funcionamento de uma banda de dados mestre. A base de dados que foi vinculada a ela é a “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SqlParcelas</a:t>
            </a:r>
            <a:r>
              <a:rPr lang="pt-BR" altLang="en-US" sz="1000">
                <a:solidFill>
                  <a:schemeClr val="bg1"/>
                </a:solidFill>
              </a:rPr>
              <a:t>” que traz informações das parcelas de um carnê de IPTU. Como o carnê possui mais de uma parcela, a banda repetiu 3 vezes, uma para cada parcela.</a:t>
            </a:r>
            <a:endParaRPr lang="pt-BR" altLang="en-US" sz="1000">
              <a:solidFill>
                <a:schemeClr val="bg1"/>
              </a:solidFill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</p:txBody>
      </p:sp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4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Caixa de Texto 4"/>
          <p:cNvSpPr txBox="1"/>
          <p:nvPr/>
        </p:nvSpPr>
        <p:spPr>
          <a:xfrm>
            <a:off x="1619885" y="1687830"/>
            <a:ext cx="19742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1 -  Banda do tipo Mestre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1619885" y="4281170"/>
            <a:ext cx="19742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2 -  Exibição da banda Mestre 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60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7. Bandas de dados - Detalhe e Sub-detalhe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0" name="Caixa de Texto 9"/>
          <p:cNvSpPr txBox="1"/>
          <p:nvPr/>
        </p:nvSpPr>
        <p:spPr>
          <a:xfrm>
            <a:off x="103505" y="572135"/>
            <a:ext cx="893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altLang="en-US" sz="1000" b="1">
                <a:solidFill>
                  <a:schemeClr val="bg1"/>
                </a:solidFill>
              </a:rPr>
              <a:t>Bandas de detalhe</a:t>
            </a:r>
            <a:r>
              <a:rPr lang="pt-BR" altLang="en-US" sz="1000">
                <a:solidFill>
                  <a:schemeClr val="bg1"/>
                </a:solidFill>
              </a:rPr>
              <a:t>: Este tipo de banda deve ser utilizada abaixo da banda mestre (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1º</a:t>
            </a:r>
            <a:r>
              <a:rPr lang="pt-BR" altLang="en-US" sz="1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nível</a:t>
            </a:r>
            <a:r>
              <a:rPr lang="pt-BR" altLang="en-US" sz="1000">
                <a:solidFill>
                  <a:schemeClr val="bg1"/>
                </a:solidFill>
              </a:rPr>
              <a:t>), funcionando como um 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2º nível</a:t>
            </a:r>
            <a:r>
              <a:rPr lang="pt-BR" altLang="en-US" sz="1000">
                <a:solidFill>
                  <a:schemeClr val="bg1"/>
                </a:solidFill>
              </a:rPr>
              <a:t> de dados no relatório;</a:t>
            </a:r>
            <a:r>
              <a:rPr lang="pt-BR" altLang="en-US">
                <a:solidFill>
                  <a:schemeClr val="bg1"/>
                </a:solidFill>
              </a:rPr>
              <a:t> </a:t>
            </a:r>
            <a:endParaRPr lang="pt-BR" altLang="en-US">
              <a:solidFill>
                <a:schemeClr val="bg1"/>
              </a:solidFill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rcRect b="11224"/>
          <a:stretch>
            <a:fillRect/>
          </a:stretch>
        </p:blipFill>
        <p:spPr>
          <a:xfrm>
            <a:off x="468630" y="1680845"/>
            <a:ext cx="2813685" cy="61531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Caixa de Texto 3"/>
          <p:cNvSpPr txBox="1"/>
          <p:nvPr/>
        </p:nvSpPr>
        <p:spPr>
          <a:xfrm>
            <a:off x="103505" y="842645"/>
            <a:ext cx="8935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>
                <a:solidFill>
                  <a:schemeClr val="bg1"/>
                </a:solidFill>
              </a:rPr>
              <a:t>Bandas de sub-detalhe</a:t>
            </a:r>
            <a:r>
              <a:rPr lang="pt-BR" altLang="en-US" sz="1000">
                <a:solidFill>
                  <a:schemeClr val="bg1"/>
                </a:solidFill>
              </a:rPr>
              <a:t>: Este tipo de banda deve ser utilizada abaixo da banda detalhe, funcionando como um 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3º nível</a:t>
            </a:r>
            <a:r>
              <a:rPr lang="pt-BR" altLang="en-US" sz="1000">
                <a:solidFill>
                  <a:schemeClr val="bg1"/>
                </a:solidFill>
              </a:rPr>
              <a:t> de dados no relatório;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No exemplo ao lado verificamos uma banda detalhe, que contém informações do convênio médico e, na sub-detalhe, informações dos dependentes daquele(s) convênio(s).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90" y="1670685"/>
            <a:ext cx="3926205" cy="62357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Espaço Reservado para Conteúdo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290" y="2644140"/>
            <a:ext cx="3925570" cy="15468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graphicFrame>
        <p:nvGraphicFramePr>
          <p:cNvPr id="17" name="Objeto 16"/>
          <p:cNvGraphicFramePr/>
          <p:nvPr/>
        </p:nvGraphicFramePr>
        <p:xfrm>
          <a:off x="468630" y="2642870"/>
          <a:ext cx="2806065" cy="154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5" imgW="4095750" imgH="2914650" progId="Paint.Picture">
                  <p:embed/>
                </p:oleObj>
              </mc:Choice>
              <mc:Fallback>
                <p:oleObj name="" r:id="rId5" imgW="4095750" imgH="2914650" progId="Paint.Picture">
                  <p:embed/>
                  <p:pic>
                    <p:nvPicPr>
                      <p:cNvPr id="0" name="Imagem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630" y="2642870"/>
                        <a:ext cx="2806065" cy="1543685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aixa de Texto 18"/>
          <p:cNvSpPr txBox="1"/>
          <p:nvPr/>
        </p:nvSpPr>
        <p:spPr>
          <a:xfrm>
            <a:off x="827405" y="423037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2 - Saída final das bandas mestre-detalhea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20" name="Caixa de Texto 19"/>
          <p:cNvSpPr txBox="1"/>
          <p:nvPr/>
        </p:nvSpPr>
        <p:spPr>
          <a:xfrm>
            <a:off x="5868035" y="423291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4 - Saída final das bandas detalhe-subdetalhe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827405" y="229425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de estruturação mestre-detalhe 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5868035" y="229552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3 - Exemplo de estruturação detalhe-subdetalhe 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9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7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ASTREPORT ACADEMY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1331595" y="0"/>
            <a:ext cx="5143500" cy="5143500"/>
          </a:xfrm>
          <a:prstGeom prst="rect">
            <a:avLst/>
          </a:prstGeom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4463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pt-BR" sz="2400" b="1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</a:rPr>
              <a:t>SUMÁRIO</a:t>
            </a:r>
            <a:endParaRPr lang="pt-BR" sz="2400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0515" y="562610"/>
            <a:ext cx="4788535" cy="4157345"/>
          </a:xfrm>
          <a:prstGeom prst="rect">
            <a:avLst/>
          </a:prstGeom>
          <a:noFill/>
          <a:ln w="0">
            <a:noFill/>
          </a:ln>
          <a:effectLst/>
        </p:spPr>
        <p:txBody>
          <a:bodyPr tIns="91440" bIns="91440" anchor="t">
            <a:noAutofit/>
          </a:bodyPr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3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1. O que é FastReport;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  <a:hlinkClick r:id="rId4" action="ppaction://hlinksldjump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2. Configuração do Terminal GIT e chave SSH; 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6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3. Configuração do GSR Designer;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7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4. Campos mais utilizados;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8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5. Base de dados;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9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6. Parâmetros;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10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7. Bandas de dados;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11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8. Funções nativas;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12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9. Funções em PascalScript;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13" action="ppaction://hlinksldjump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10. Boas Práticas.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  <a:hlinkClick r:id="rId14" action="ppaction://hlinksldjump">
                <a:extLst>
                  <a:ext uri="{DAF060AB-1E55-43B9-8AAB-6FB025537F2F}">
                    <wpsdc:hlinkClr xmlns:wpsdc="http://www.wps.cn/officeDocument/2017/drawingmlCustomData" val="00315C"/>
                    <wpsdc:folHlinkClr xmlns:wpsdc="http://www.wps.cn/officeDocument/2017/drawingmlCustomData" val="00315C"/>
                    <wpsdc:hlinkUnderline xmlns:wpsdc="http://www.wps.cn/officeDocument/2017/drawingmlCustomData" val="0"/>
                  </a:ext>
                </a:extLst>
              </a:hlinkClick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3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4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5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114" name="Google Shape;99;p17"/>
          <p:cNvPicPr/>
          <p:nvPr/>
        </p:nvPicPr>
        <p:blipFill>
          <a:blip r:embed="rId15"/>
          <a:stretch>
            <a:fillRect/>
          </a:stretch>
        </p:blipFill>
        <p:spPr>
          <a:xfrm>
            <a:off x="117635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7. Bandas de dados - Exemplo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107950" y="699135"/>
            <a:ext cx="8954135" cy="414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Dificilmente será utilizado mais de 3 níveis de banda de dados em um relatório, abaixo segue um exemplo prático:</a:t>
            </a:r>
            <a:endParaRPr lang="pt-BR" sz="1000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6156325" y="1135380"/>
            <a:ext cx="2952750" cy="2533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No caso apresentado ao lado, a </a:t>
            </a:r>
            <a:r>
              <a:rPr lang="pt-BR" sz="1000" b="1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banda de dados Mestre</a:t>
            </a:r>
            <a:r>
              <a:rPr lang="pt-BR" sz="100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Nível 1</a:t>
            </a:r>
            <a:r>
              <a:rPr lang="pt-BR" sz="100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) iria conter informações do funcionário. Se trouxer 3 funcionários no relatório, essa banda iria se repetir 3 vezes.</a:t>
            </a:r>
            <a:endParaRPr lang="pt-BR" sz="1000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Abaixo dela fica a </a:t>
            </a:r>
            <a:r>
              <a:rPr lang="pt-BR" sz="1000" b="1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banda detalhe</a:t>
            </a:r>
            <a:r>
              <a:rPr lang="pt-BR" sz="100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Nível 2</a:t>
            </a:r>
            <a:r>
              <a:rPr lang="pt-BR" sz="100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), pois 1 funcionário pode ter vários convênios. Se 1 funcionário tiver 2 convênios, ela se repetirá duas  vezes no relatório, logo em seguida da banda mestre.</a:t>
            </a:r>
            <a:endParaRPr lang="pt-BR" sz="1000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Dentro de 1 convênio o funcionário pode ter vários dependentes, portanto a </a:t>
            </a:r>
            <a:r>
              <a:rPr lang="pt-BR" sz="1000" b="1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banda sub-detalhe</a:t>
            </a:r>
            <a:r>
              <a:rPr lang="pt-BR" sz="100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se repetirá de acordo com o número de dependentes no plano.</a:t>
            </a:r>
            <a:endParaRPr lang="pt-BR" sz="1000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l="1226" t="2074" r="1363"/>
          <a:stretch>
            <a:fillRect/>
          </a:stretch>
        </p:blipFill>
        <p:spPr>
          <a:xfrm>
            <a:off x="755015" y="1120140"/>
            <a:ext cx="4924425" cy="30346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Caixa de Texto 2"/>
          <p:cNvSpPr txBox="1"/>
          <p:nvPr/>
        </p:nvSpPr>
        <p:spPr>
          <a:xfrm>
            <a:off x="2195830" y="419417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1 -  Exemplo de estrutura Mestre &gt; Detalhe &gt; Sub-Detalhe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Vídeo sem título ‐ Feito com o Clipchamp (7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2325" y="727075"/>
            <a:ext cx="5622925" cy="31642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" y="0"/>
            <a:ext cx="884428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/>
              </a:rPr>
              <a:t> </a:t>
            </a:r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7. Bandas de dados - Filho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0" name="Caixa de Texto 9"/>
          <p:cNvSpPr txBox="1"/>
          <p:nvPr/>
        </p:nvSpPr>
        <p:spPr>
          <a:xfrm>
            <a:off x="130175" y="572135"/>
            <a:ext cx="3251835" cy="1256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>
                <a:solidFill>
                  <a:schemeClr val="bg1"/>
                </a:solidFill>
              </a:rPr>
              <a:t>Bandas filho</a:t>
            </a:r>
            <a:r>
              <a:rPr lang="pt-BR" altLang="en-US" sz="1000">
                <a:solidFill>
                  <a:schemeClr val="bg1"/>
                </a:solidFill>
              </a:rPr>
              <a:t>: É obrigatório vincular uma banda pai a ela, configuração feita na própria banda pai no campo “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Child</a:t>
            </a:r>
            <a:r>
              <a:rPr lang="pt-BR" altLang="en-US" sz="1000">
                <a:solidFill>
                  <a:schemeClr val="bg1"/>
                </a:solidFill>
              </a:rPr>
              <a:t>” das propriedades do objeto.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Quando usar banda filho verifique esses campos na banda pai (como mostrado no vídeo):</a:t>
            </a:r>
            <a:endParaRPr lang="pt-BR" altLang="en-US" sz="1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     </a:t>
            </a:r>
            <a:endParaRPr lang="pt-BR" altLang="en-US" sz="1000">
              <a:solidFill>
                <a:schemeClr val="bg1"/>
              </a:solidFill>
            </a:endParaRPr>
          </a:p>
        </p:txBody>
      </p:sp>
      <p:sp>
        <p:nvSpPr>
          <p:cNvPr id="7" name="Caixa de Texto 3"/>
          <p:cNvSpPr txBox="1"/>
          <p:nvPr/>
        </p:nvSpPr>
        <p:spPr>
          <a:xfrm>
            <a:off x="332676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bg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bg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Qualquer tipo de banda pode ser pai de uma banda filho.</a:t>
            </a:r>
            <a:endParaRPr lang="pt-BR" altLang="en-US" sz="900" spc="-1">
              <a:solidFill>
                <a:schemeClr val="bg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429895" y="1771650"/>
            <a:ext cx="2766695" cy="224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-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KeepChild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Determina se a banda pai será impressa junto a filha.</a:t>
            </a:r>
            <a:endParaRPr lang="pt-BR" altLang="en-US" sz="1000">
              <a:solidFill>
                <a:schemeClr val="bg1"/>
              </a:solidFill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-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PrintChildIfInvisible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Determina se a banda filha será impressa caso a banda pai não seja.</a:t>
            </a:r>
            <a:endParaRPr lang="pt-BR" altLang="en-US" sz="1000">
              <a:solidFill>
                <a:schemeClr val="bg1"/>
              </a:solidFill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-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PrintIfDetailEmpty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Determina se a banda de dados será impressa caso sua sub-banda esteja vazia.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3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6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Caixa de Texto 4"/>
          <p:cNvSpPr txBox="1"/>
          <p:nvPr/>
        </p:nvSpPr>
        <p:spPr>
          <a:xfrm>
            <a:off x="3360420" y="483870"/>
            <a:ext cx="5622290" cy="227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VÍDEO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Vídeo sem título ‐ Feito com o Clipchamp (3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8045" y="727075"/>
            <a:ext cx="5639435" cy="31654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270"/>
            <a:ext cx="913447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7. Bandas de dados - Exemplo prático</a:t>
            </a:r>
            <a:r>
              <a:rPr lang="pt-BR" sz="2400" b="1" i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333692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bg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bg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Para usar um campo SQL basta seguir este padrão:</a:t>
            </a:r>
            <a:r>
              <a:rPr lang="pt-BR" sz="900" b="1" spc="-1">
                <a:solidFill>
                  <a:schemeClr val="bg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 </a:t>
            </a:r>
            <a:r>
              <a:rPr lang="pt-BR" altLang="en-US" sz="9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[NomeBaseDados.”NomeCampo”]</a:t>
            </a:r>
            <a:endParaRPr lang="pt-BR" altLang="en-US" sz="9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/>
        </p:nvSpPr>
        <p:spPr>
          <a:xfrm>
            <a:off x="323180" y="55569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No vídeo vemos um exemplo da estruturação de um relatório;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Observa-se que existem duas maneiras de inserir e editar um campo “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Texto e Dados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”;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Neste vídeo é demonstrado a importância de selecionar um </a:t>
            </a:r>
            <a:r>
              <a:rPr lang="pt-BR" altLang="en-US" sz="1000" b="1" ker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conjunto de dados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 para a banda do tipo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“</a:t>
            </a:r>
            <a:r>
              <a:rPr lang="pt-BR" altLang="en-US" sz="1000" b="1" ker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Dados Mestre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” 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(sem um 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conjunto de dados</a:t>
            </a:r>
            <a:r>
              <a:rPr lang="pt-BR" altLang="en-US" sz="1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selecionado não é possível trazer o conteúdo inserido na banda)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;</a:t>
            </a:r>
            <a:endParaRPr lang="pt-BR" altLang="en-US" sz="1000" b="1">
              <a:solidFill>
                <a:schemeClr val="bg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>
              <a:solidFill>
                <a:schemeClr val="bg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>
              <a:solidFill>
                <a:schemeClr val="bg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>
                <a:solidFill>
                  <a:schemeClr val="bg1"/>
                </a:solidFill>
              </a:rPr>
              <a:t>Atividade</a:t>
            </a:r>
            <a:r>
              <a:rPr lang="pt-BR" altLang="en-US" sz="1000">
                <a:solidFill>
                  <a:schemeClr val="bg1"/>
                </a:solidFill>
              </a:rPr>
              <a:t>: Repita o passo a passo mostrado no vídeo.</a:t>
            </a:r>
            <a:endParaRPr lang="pt-BR" altLang="en-US" sz="1000" b="0">
              <a:solidFill>
                <a:schemeClr val="bg1"/>
              </a:solidFill>
            </a:endParaRPr>
          </a:p>
        </p:txBody>
      </p:sp>
      <p:grpSp>
        <p:nvGrpSpPr>
          <p:cNvPr id="3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Caixa de Texto 4"/>
          <p:cNvSpPr txBox="1"/>
          <p:nvPr/>
        </p:nvSpPr>
        <p:spPr>
          <a:xfrm>
            <a:off x="3360420" y="483870"/>
            <a:ext cx="5622290" cy="227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VÍDEO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1530350" y="3041650"/>
            <a:ext cx="5704840" cy="10617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Funções nativas</a:t>
            </a: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8. Funções</a:t>
            </a:r>
            <a:r>
              <a:rPr lang="pt-BR" sz="2400" b="1" i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i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nativas</a:t>
            </a:r>
            <a:endParaRPr lang="pt-BR" altLang="en-US" sz="2400" b="1" i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9" name="20230731_11232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2975" y="727200"/>
            <a:ext cx="5659200" cy="3164400"/>
          </a:xfrm>
          <a:prstGeom prst="rect">
            <a:avLst/>
          </a:prstGeom>
        </p:spPr>
      </p:pic>
      <p:sp>
        <p:nvSpPr>
          <p:cNvPr id="16" name="Caixa de Texto 15"/>
          <p:cNvSpPr txBox="1"/>
          <p:nvPr/>
        </p:nvSpPr>
        <p:spPr>
          <a:xfrm>
            <a:off x="251375" y="572135"/>
            <a:ext cx="2980800" cy="3924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Existem muitas </a:t>
            </a:r>
            <a:r>
              <a:rPr lang="pt-BR" altLang="en-US" sz="1000" b="1">
                <a:solidFill>
                  <a:schemeClr val="bg1"/>
                </a:solidFill>
              </a:rPr>
              <a:t>funções nativas</a:t>
            </a:r>
            <a:r>
              <a:rPr lang="pt-BR" altLang="en-US" sz="1000">
                <a:solidFill>
                  <a:schemeClr val="bg1"/>
                </a:solidFill>
              </a:rPr>
              <a:t> do GSR Report que podem ser exploradas nos campos de texto; 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No vídeo ao lado é possível verificar a </a:t>
            </a:r>
            <a:r>
              <a:rPr lang="pt-BR" altLang="en-US" sz="1000" b="1">
                <a:solidFill>
                  <a:schemeClr val="bg1"/>
                </a:solidFill>
              </a:rPr>
              <a:t>lista de funções</a:t>
            </a:r>
            <a:r>
              <a:rPr lang="pt-BR" altLang="en-US" sz="1000">
                <a:solidFill>
                  <a:schemeClr val="bg1"/>
                </a:solidFill>
              </a:rPr>
              <a:t> disponíveis e um exemplo de utilização;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Cada função da lista contém sua </a:t>
            </a:r>
            <a:r>
              <a:rPr lang="pt-BR" altLang="en-US" sz="1000" b="1">
                <a:solidFill>
                  <a:schemeClr val="bg1"/>
                </a:solidFill>
              </a:rPr>
              <a:t>descrição </a:t>
            </a:r>
            <a:r>
              <a:rPr lang="pt-BR" altLang="en-US" sz="1000">
                <a:solidFill>
                  <a:schemeClr val="bg1"/>
                </a:solidFill>
              </a:rPr>
              <a:t>e </a:t>
            </a:r>
            <a:r>
              <a:rPr lang="pt-BR" altLang="en-US" sz="1000" b="1">
                <a:solidFill>
                  <a:schemeClr val="bg1"/>
                </a:solidFill>
              </a:rPr>
              <a:t>parâmetros </a:t>
            </a:r>
            <a:r>
              <a:rPr lang="pt-BR" altLang="en-US" sz="1000">
                <a:solidFill>
                  <a:schemeClr val="bg1"/>
                </a:solidFill>
              </a:rPr>
              <a:t>necessários para o seu uso, basta clicar em cima que a descrição aparecerá logo abaixo.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Note que a função fica entre colchetes “</a:t>
            </a:r>
            <a:r>
              <a:rPr lang="pt-BR" altLang="en-US" sz="1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 ]</a:t>
            </a:r>
            <a:r>
              <a:rPr lang="pt-BR" altLang="en-US" sz="1000">
                <a:solidFill>
                  <a:schemeClr val="bg1"/>
                </a:solidFill>
              </a:rPr>
              <a:t>” e a variável entre o sinal de maior e menor “</a:t>
            </a:r>
            <a:r>
              <a:rPr lang="pt-BR" altLang="en-US" sz="1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&lt;&gt;</a:t>
            </a:r>
            <a:r>
              <a:rPr lang="pt-BR" altLang="en-US" sz="1000">
                <a:solidFill>
                  <a:schemeClr val="bg1"/>
                </a:solidFill>
              </a:rPr>
              <a:t>”.</a:t>
            </a:r>
            <a:endParaRPr lang="pt-BR" altLang="en-US" sz="1000">
              <a:solidFill>
                <a:schemeClr val="bg1"/>
              </a:solidFill>
            </a:endParaRPr>
          </a:p>
        </p:txBody>
      </p:sp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3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Caixa de Texto 3"/>
          <p:cNvSpPr txBox="1"/>
          <p:nvPr/>
        </p:nvSpPr>
        <p:spPr>
          <a:xfrm>
            <a:off x="3360420" y="483870"/>
            <a:ext cx="5622290" cy="227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VÍDEO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827405" y="2562860"/>
            <a:ext cx="3593465" cy="20891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1" strike="noStrike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    Funções em PascalScript</a:t>
            </a: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  <p:cxnSp>
        <p:nvCxnSpPr>
          <p:cNvPr id="2" name="Conector Reto 1"/>
          <p:cNvCxnSpPr/>
          <p:nvPr/>
        </p:nvCxnSpPr>
        <p:spPr>
          <a:xfrm>
            <a:off x="4499610" y="2571750"/>
            <a:ext cx="0" cy="1944370"/>
          </a:xfrm>
          <a:prstGeom prst="line">
            <a:avLst/>
          </a:prstGeom>
          <a:ln w="1143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 de Texto 2"/>
          <p:cNvSpPr txBox="1"/>
          <p:nvPr/>
        </p:nvSpPr>
        <p:spPr>
          <a:xfrm>
            <a:off x="4716780" y="2979420"/>
            <a:ext cx="32994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Introdução</a:t>
            </a:r>
            <a:endParaRPr lang="pt-BR" sz="2000" b="1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Exemplo prático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Evento vinculado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</a:t>
            </a:r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9. Funções em PascalScript - Introdução</a:t>
            </a:r>
            <a:endParaRPr lang="pt-BR" altLang="en-US" sz="2400" b="1" i="1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144135" y="771525"/>
            <a:ext cx="3642995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No GSR-Report é possível também criar um programa, ou uma função, escrito em uma das linguagens suportadas pelo mecanismo de scripts (FastScript). Atualmente essas são as linguagens suportadas: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    - </a:t>
            </a:r>
            <a:r>
              <a:rPr lang="pt-BR" altLang="en-US" sz="1000" b="1">
                <a:solidFill>
                  <a:schemeClr val="bg1"/>
                </a:solidFill>
              </a:rPr>
              <a:t>PascalScript </a:t>
            </a:r>
            <a:endParaRPr lang="pt-BR" altLang="en-US" sz="10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    - </a:t>
            </a:r>
            <a:r>
              <a:rPr lang="pt-BR" altLang="en-US" sz="1000" b="1">
                <a:solidFill>
                  <a:schemeClr val="bg1"/>
                </a:solidFill>
              </a:rPr>
              <a:t>C++Script</a:t>
            </a:r>
            <a:endParaRPr lang="pt-BR" altLang="en-US" sz="10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    - </a:t>
            </a:r>
            <a:r>
              <a:rPr lang="pt-BR" altLang="en-US" sz="1000" b="1">
                <a:solidFill>
                  <a:schemeClr val="bg1"/>
                </a:solidFill>
              </a:rPr>
              <a:t>JScript</a:t>
            </a:r>
            <a:endParaRPr lang="pt-BR" altLang="en-US" sz="10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</a:rPr>
              <a:t>     - </a:t>
            </a:r>
            <a:r>
              <a:rPr lang="pt-BR" altLang="en-US" sz="1000" b="1">
                <a:solidFill>
                  <a:schemeClr val="bg1"/>
                </a:solidFill>
              </a:rPr>
              <a:t>BasicScript</a:t>
            </a:r>
            <a:endParaRPr lang="pt-BR" altLang="en-US" sz="1000" b="1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A que será utilizada no curso será a </a:t>
            </a:r>
            <a:r>
              <a:rPr lang="pt-BR" altLang="en-US" sz="1000" b="1">
                <a:solidFill>
                  <a:schemeClr val="bg1"/>
                </a:solidFill>
              </a:rPr>
              <a:t>PascalScript;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As ferramentas para trabalhar com os scripts estão localizadas na guia "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Código</a:t>
            </a:r>
            <a:r>
              <a:rPr lang="pt-BR" altLang="en-US" sz="1000">
                <a:solidFill>
                  <a:schemeClr val="bg1"/>
                </a:solidFill>
              </a:rPr>
              <a:t>" do designer do FastReport.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395605" y="993775"/>
            <a:ext cx="4535170" cy="340487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4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9. Funções em PascalScript - Exemplo prático</a:t>
            </a:r>
            <a:endParaRPr lang="pt-BR" altLang="en-US" sz="2400" b="1" i="1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6" name="Caixa de Texto 15"/>
          <p:cNvSpPr txBox="1"/>
          <p:nvPr/>
        </p:nvSpPr>
        <p:spPr>
          <a:xfrm>
            <a:off x="5760085" y="555625"/>
            <a:ext cx="3281680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O código da figura 1 é muito utilizado em relatórios, serve para determinar se o objeto </a:t>
            </a:r>
            <a:r>
              <a:rPr lang="pt-BR" altLang="en-US" sz="1000" b="1">
                <a:solidFill>
                  <a:schemeClr val="bg1"/>
                </a:solidFill>
              </a:rPr>
              <a:t>deve aparecer na tela ou não</a:t>
            </a:r>
            <a:r>
              <a:rPr lang="pt-BR" altLang="en-US" sz="1000">
                <a:solidFill>
                  <a:schemeClr val="bg1"/>
                </a:solidFill>
              </a:rPr>
              <a:t> quando o relatório for gerado;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</a:rPr>
              <a:t>A parte lógica dessa função fica entre o “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</a:t>
            </a:r>
            <a:r>
              <a:rPr lang="pt-BR" altLang="en-US" sz="1000">
                <a:solidFill>
                  <a:schemeClr val="bg1"/>
                </a:solidFill>
              </a:rPr>
              <a:t>” e o “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end;</a:t>
            </a:r>
            <a:r>
              <a:rPr lang="pt-BR" altLang="en-US" sz="1000">
                <a:solidFill>
                  <a:schemeClr val="bg1"/>
                </a:solidFill>
              </a:rPr>
              <a:t>”. Vejamos o passo a passo de como ela funciona:</a:t>
            </a: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>
                <a:solidFill>
                  <a:schemeClr val="bg1"/>
                </a:solidFill>
              </a:rPr>
              <a:t>“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BndSecretariaRodape</a:t>
            </a:r>
            <a:r>
              <a:rPr lang="pt-BR" altLang="en-US" sz="1000">
                <a:solidFill>
                  <a:schemeClr val="bg1"/>
                </a:solidFill>
              </a:rPr>
              <a:t>” seria o nome do objeto em questão, que no exemplo é uma banda rodapé.</a:t>
            </a:r>
            <a:endParaRPr lang="pt-BR" altLang="en-US" sz="100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>
                <a:solidFill>
                  <a:schemeClr val="bg1"/>
                </a:solidFill>
              </a:rPr>
              <a:t>Em seguida colocamos a propriedade do objeto que queremos modificar, e a propriedade que determina se ele vai aparecer ou não é a “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Visible</a:t>
            </a:r>
            <a:r>
              <a:rPr lang="pt-BR" altLang="en-US" sz="1000">
                <a:solidFill>
                  <a:schemeClr val="bg1"/>
                </a:solidFill>
              </a:rPr>
              <a:t>”. </a:t>
            </a:r>
            <a:endParaRPr lang="pt-BR" altLang="en-US" sz="100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>
                <a:solidFill>
                  <a:schemeClr val="bg1"/>
                </a:solidFill>
              </a:rPr>
              <a:t>Por fim basta adicionarmos a condição usando o simbolo “</a:t>
            </a:r>
            <a:r>
              <a:rPr lang="pt-BR" altLang="en-US" sz="1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:=</a:t>
            </a:r>
            <a:r>
              <a:rPr lang="pt-BR" altLang="en-US" sz="1000">
                <a:solidFill>
                  <a:schemeClr val="bg1"/>
                </a:solidFill>
              </a:rPr>
              <a:t>” para atribuir na propriedade. No exemplo ao lado a banda vai aparecer quando a variável “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seleciona_tabela</a:t>
            </a:r>
            <a:r>
              <a:rPr lang="pt-BR" altLang="en-US" sz="1000">
                <a:solidFill>
                  <a:schemeClr val="bg1"/>
                </a:solidFill>
              </a:rPr>
              <a:t>” for igual a </a:t>
            </a:r>
            <a:r>
              <a:rPr lang="pt-BR" altLang="en-US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pt-BR" altLang="en-US" sz="1000">
                <a:solidFill>
                  <a:schemeClr val="bg1"/>
                </a:solidFill>
              </a:rPr>
              <a:t>.</a:t>
            </a:r>
            <a:endParaRPr lang="pt-BR" altLang="en-US" sz="1000">
              <a:solidFill>
                <a:schemeClr val="bg1"/>
              </a:solidFill>
            </a:endParaRPr>
          </a:p>
          <a:p>
            <a:pPr marL="228600" indent="-228600">
              <a:buFont typeface="Arial" panose="020B0604020202020204" pitchFamily="34" charset="0"/>
              <a:buAutoNum type="arabicPeriod"/>
            </a:pPr>
            <a:endParaRPr lang="pt-BR" altLang="en-US" sz="10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" y="1129665"/>
            <a:ext cx="5194300" cy="18256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9" name="Caixa de Texto 18"/>
          <p:cNvSpPr txBox="1"/>
          <p:nvPr/>
        </p:nvSpPr>
        <p:spPr>
          <a:xfrm>
            <a:off x="1909445" y="300228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prático de uma função em PascalScript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9. Funções em PascalScript - Evento vinculado</a:t>
            </a:r>
            <a:endParaRPr lang="pt-BR" altLang="en-US" sz="2400" b="1" i="1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45" y="2704465"/>
            <a:ext cx="5194300" cy="98552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Caixa de Texto 4"/>
          <p:cNvSpPr txBox="1"/>
          <p:nvPr/>
        </p:nvSpPr>
        <p:spPr>
          <a:xfrm>
            <a:off x="3703320" y="375920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1 -  Função vinculada à banda rodapé do grupo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110" name="PlaceHolder 2"/>
          <p:cNvSpPr>
            <a:spLocks noGrp="1"/>
          </p:cNvSpPr>
          <p:nvPr/>
        </p:nvSpPr>
        <p:spPr>
          <a:xfrm>
            <a:off x="107950" y="771525"/>
            <a:ext cx="8249285" cy="191833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Note que na figura 1 o objeto fica com uma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marcação vermelha,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 significa que tem um evento vinculado a ele. No exemplo abaixo o evento foi vinculado à banda rodapé, mas se o evento estivesse em um campo de texto ou em outro objeto do relatório essa marcação estaria sobre o objeto.</a:t>
            </a:r>
            <a:endParaRPr lang="pt-BR" altLang="en-US" sz="1000">
              <a:solidFill>
                <a:schemeClr val="bg1"/>
              </a:solidFill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Wingdings" panose="05000000000000000000" charset="0"/>
              <a:buNone/>
            </a:pPr>
            <a:endParaRPr lang="pt-BR" altLang="en-US" sz="1000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827405" y="2562860"/>
            <a:ext cx="3593465" cy="20891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1" strike="noStrike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                   Boas Práticas</a:t>
            </a: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  <p:cxnSp>
        <p:nvCxnSpPr>
          <p:cNvPr id="2" name="Conector Reto 1"/>
          <p:cNvCxnSpPr/>
          <p:nvPr/>
        </p:nvCxnSpPr>
        <p:spPr>
          <a:xfrm>
            <a:off x="4499610" y="2571750"/>
            <a:ext cx="0" cy="1944370"/>
          </a:xfrm>
          <a:prstGeom prst="line">
            <a:avLst/>
          </a:prstGeom>
          <a:ln w="1143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 de Texto 2"/>
          <p:cNvSpPr txBox="1"/>
          <p:nvPr/>
        </p:nvSpPr>
        <p:spPr>
          <a:xfrm>
            <a:off x="4716780" y="2986405"/>
            <a:ext cx="32994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Introdução </a:t>
            </a:r>
            <a:endParaRPr lang="pt-BR" sz="2000" b="1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Modelos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000" b="1" spc="-1">
                <a:solidFill>
                  <a:schemeClr val="lt1"/>
                </a:solidFill>
                <a:latin typeface="+mj-lt"/>
                <a:ea typeface="Lobster"/>
                <a:cs typeface="+mj-lt"/>
                <a:sym typeface="+mn-ea"/>
              </a:rPr>
              <a:t>Pense no próximo</a:t>
            </a:r>
            <a:endParaRPr lang="pt-BR" altLang="en-US" sz="2000" b="1" spc="-1">
              <a:solidFill>
                <a:schemeClr val="lt1"/>
              </a:solidFill>
              <a:latin typeface="+mj-lt"/>
              <a:ea typeface="Lobster"/>
              <a:cs typeface="+mj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1. O que é FastReport</a:t>
            </a:r>
            <a:endParaRPr lang="pt-BR" sz="2635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273050" y="483870"/>
            <a:ext cx="8609330" cy="40868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O FastReport é uma </a:t>
            </a: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ferramenta profissional</a:t>
            </a:r>
            <a:r>
              <a:rPr lang="pt-BR" sz="100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com várias funcionalidades que fazem parte do mercado de elaboração de relatórios há mais de 10 anos, podendo ser facilmente empregado no </a:t>
            </a: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desenvolvimento de relatórios</a:t>
            </a:r>
            <a:r>
              <a:rPr lang="pt-BR" sz="100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para as mais variadas aplicações;</a:t>
            </a:r>
            <a:endParaRPr lang="pt-BR" sz="100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O FastReport fornece ao usuário várias ferramentas para a concepção da aparência de um relatório, bem como a possibilidade de pré-visualização;</a:t>
            </a:r>
            <a:endParaRPr lang="pt-BR" sz="100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Abaixo segue algumas </a:t>
            </a: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vantagens </a:t>
            </a:r>
            <a:r>
              <a:rPr lang="pt-BR" sz="100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do Designer do Fast Report:</a:t>
            </a:r>
            <a:endParaRPr lang="pt-BR" sz="100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lvl="0" indent="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endParaRPr lang="pt-BR" sz="100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539750" y="2066925"/>
            <a:ext cx="8341995" cy="224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-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Facilidade de Uso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O FastReport possui uma interface de usuário intuitiva e amigável;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-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Desempenho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O FastReport é conhecido por sua eficiência de processamento e geração rápida de relatórios;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-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Customização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Ele oferece um alto grau de personalização;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-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Recursos Avançados de Design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O FastReport oferece recursos avançados de design de relatórios;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olidFill>
                  <a:schemeClr val="bg1"/>
                </a:solidFill>
                <a:sym typeface="+mn-ea"/>
              </a:rPr>
              <a:t>- </a:t>
            </a:r>
            <a:r>
              <a:rPr lang="pt-BR" altLang="en-US" sz="1000" b="1">
                <a:solidFill>
                  <a:schemeClr val="bg1"/>
                </a:solidFill>
                <a:sym typeface="+mn-ea"/>
              </a:rPr>
              <a:t>Conectividade com Diversas Fontes de Dados</a:t>
            </a:r>
            <a:r>
              <a:rPr lang="pt-BR" altLang="en-US" sz="1000">
                <a:solidFill>
                  <a:schemeClr val="bg1"/>
                </a:solidFill>
                <a:sym typeface="+mn-ea"/>
              </a:rPr>
              <a:t>: O FastReport suporta uma ampla variedade de fontes de dados, incluindo bancos de dados SQL.</a:t>
            </a: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2"/>
          <a:stretch>
            <a:fillRect/>
          </a:stretch>
        </p:blipFill>
        <p:spPr>
          <a:xfrm>
            <a:off x="117635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</a:t>
            </a:r>
            <a:r>
              <a:rPr lang="pt-BR" sz="2400" b="1" i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10. Boas Práticas - Introdução</a:t>
            </a:r>
            <a:endParaRPr lang="pt-BR" altLang="en-US" sz="2400" b="1" i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4644365" y="699605"/>
            <a:ext cx="4157640" cy="3416040"/>
          </a:xfrm>
        </p:spPr>
        <p:txBody>
          <a:bodyPr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Após uma apresentação do FAST e do seu funcionamento, é importante destacar algumas </a:t>
            </a: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boas práticas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na hora de iníciar ou fazer alguma alteração em um relatório, para que seja feita da melhor forma possível.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Os relatórios vão ficar disponíveis nos repositórios, ou seja, outros colaboradores que tiverem acesso vão poder abrir e editá-los. Portanto, sempre que possível, é interessante manter:</a:t>
            </a:r>
            <a:endParaRPr lang="pt-BR" altLang="en-US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Padrões existentes no setor;</a:t>
            </a:r>
            <a:endParaRPr lang="pt-BR" altLang="en-US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organizado;</a:t>
            </a:r>
            <a:endParaRPr lang="pt-BR" altLang="en-US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otimizado.</a:t>
            </a:r>
            <a:endParaRPr lang="pt-BR" altLang="en-US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Nos slides seguintes será abordado algumas práticas importantes para a criação/edição de um relatório. </a:t>
            </a:r>
            <a:endParaRPr lang="pt-BR" altLang="en-US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aphicFrame>
        <p:nvGraphicFramePr>
          <p:cNvPr id="10" name="Objeto 9"/>
          <p:cNvGraphicFramePr/>
          <p:nvPr/>
        </p:nvGraphicFramePr>
        <p:xfrm>
          <a:off x="252095" y="843280"/>
          <a:ext cx="4290695" cy="343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5276850" imgH="4286250" progId="Paint.Picture">
                  <p:embed/>
                </p:oleObj>
              </mc:Choice>
              <mc:Fallback>
                <p:oleObj name="" r:id="rId3" imgW="5276850" imgH="4286250" progId="Paint.Picture">
                  <p:embed/>
                  <p:pic>
                    <p:nvPicPr>
                      <p:cNvPr id="0" name="Imagem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095" y="843280"/>
                        <a:ext cx="4290695" cy="3433445"/>
                      </a:xfrm>
                      <a:prstGeom prst="rect">
                        <a:avLst/>
                      </a:prstGeom>
                      <a:ln w="6350" cmpd="sng">
                        <a:solidFill>
                          <a:schemeClr val="tx1"/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0" y="-34925"/>
            <a:ext cx="91427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</a:rPr>
              <a:t>10. Boas Práticas - Modelos </a:t>
            </a:r>
            <a:endParaRPr lang="pt-BR" sz="2400" b="1" i="0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07950" y="771525"/>
            <a:ext cx="8249285" cy="4196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Antes de iniciar um novo relatório, verifique com o seu setor se é possível utilizar um modelo existente para manter um padrão no relatório. Podendo marcar ou não a opção “</a:t>
            </a:r>
            <a:r>
              <a:rPr lang="pt-BR" sz="1000" b="1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Se a opção “</a:t>
            </a:r>
            <a:r>
              <a:rPr lang="pt-BR" sz="1000" b="1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 for marcada, surgirá um </a:t>
            </a:r>
            <a:r>
              <a:rPr lang="pt-BR" sz="1000" b="1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cadeado</a:t>
            </a: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nos </a:t>
            </a:r>
            <a:r>
              <a:rPr lang="pt-BR" sz="1000" b="1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campos</a:t>
            </a:r>
            <a:r>
              <a:rPr lang="pt-BR" sz="1000" b="0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/</a:t>
            </a:r>
            <a:r>
              <a:rPr lang="pt-BR" sz="1000" b="1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códigos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. Significa que será possível alterar esses campos/códigos apenas no modelo pai. Se esta opção estiver desmarcada, ele trará apenas uma cópia do modelo, permitindo a edição de qualquer campo/código, não havendo vínculo de herança, ou seja, ao editar o modelo pai não será feita a alteração nesse relatório.</a:t>
            </a:r>
            <a:r>
              <a:rPr lang="pt-BR" sz="16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sz="1000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Wingdings" panose="05000000000000000000" charset="0"/>
              <a:buNone/>
            </a:pPr>
            <a:endParaRPr lang="pt-BR" sz="1000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5" y="2211705"/>
            <a:ext cx="1842135" cy="19659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aphicFrame>
        <p:nvGraphicFramePr>
          <p:cNvPr id="10" name="Object 9"/>
          <p:cNvGraphicFramePr/>
          <p:nvPr/>
        </p:nvGraphicFramePr>
        <p:xfrm>
          <a:off x="4006215" y="2211705"/>
          <a:ext cx="410083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6943725" imgH="3552825" progId="Paint.Picture">
                  <p:embed/>
                </p:oleObj>
              </mc:Choice>
              <mc:Fallback>
                <p:oleObj name="" r:id="rId3" imgW="6943725" imgH="355282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6215" y="2211705"/>
                        <a:ext cx="4100830" cy="1965325"/>
                      </a:xfrm>
                      <a:prstGeom prst="rect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aixa de Texto 18"/>
          <p:cNvSpPr txBox="1"/>
          <p:nvPr/>
        </p:nvSpPr>
        <p:spPr>
          <a:xfrm>
            <a:off x="969010" y="4177665"/>
            <a:ext cx="1842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1 - Lista de modelos disponíveis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5069205" y="4185285"/>
            <a:ext cx="1974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2 - Exemplo de dois cabeçalhos, um com herança no relatório e o outro sem.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5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-635" y="-62865"/>
            <a:ext cx="913892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</a:rPr>
              <a:t>10. Boas Práticas - Pense no próximo</a:t>
            </a:r>
            <a:endParaRPr lang="pt-BR" sz="2400" b="1" i="0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85" y="803275"/>
            <a:ext cx="8520430" cy="185039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406400" algn="just">
              <a:lnSpc>
                <a:spcPct val="115000"/>
              </a:lnSpc>
              <a:buClr>
                <a:srgbClr val="FFFFFF"/>
              </a:buClr>
              <a:buFont typeface="Arial" panose="020B0604020202020204"/>
              <a:buChar char="●"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Eventualmente, outra pessoa vai acabar editando o seu relatório então, qualquer coisa que achar pertinente, faça uma anotação. </a:t>
            </a: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Por exemplo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- Parâmetros com valores específicos, que só aceitam 0 (zero) ou 1 como entrada;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- Sentenças SQL extensas e complexas;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 spc="-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- Em que tabela encontrar os parâmetros para teste.</a:t>
            </a:r>
            <a:endParaRPr lang="pt-BR" sz="1000" b="0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2" name="Espaço Reservado para Conteúdo 1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628140" y="1839595"/>
            <a:ext cx="5888355" cy="2501265"/>
          </a:xfrm>
          <a:prstGeom prst="rect">
            <a:avLst/>
          </a:prstGeom>
          <a:ln w="6350" cmpd="sng">
            <a:solidFill>
              <a:schemeClr val="tx1"/>
            </a:solidFill>
            <a:prstDash val="solid"/>
          </a:ln>
        </p:spPr>
      </p:pic>
      <p:sp>
        <p:nvSpPr>
          <p:cNvPr id="19" name="Caixa de Texto 18"/>
          <p:cNvSpPr txBox="1"/>
          <p:nvPr/>
        </p:nvSpPr>
        <p:spPr>
          <a:xfrm>
            <a:off x="3585210" y="437197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de anotações em um relatório</a:t>
            </a:r>
            <a:endParaRPr lang="pt-BR" altLang="en-US" sz="800" b="1" kern="0">
              <a:solidFill>
                <a:schemeClr val="bg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93" name="Google Shape;67;p1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1530350" y="3041650"/>
            <a:ext cx="5704840" cy="10617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Configuração do terminal GIT e chave SSH</a:t>
            </a: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2. Configuração do Terminal GIT e chave SSH</a:t>
            </a:r>
            <a:endParaRPr lang="pt-BR" sz="2635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  <a:hlinkClick r:id="rId2" action="ppaction://hlinksldjump"/>
            </a:endParaRPr>
          </a:p>
        </p:txBody>
      </p:sp>
      <p:sp>
        <p:nvSpPr>
          <p:cNvPr id="110" name="PlaceHolder 2"/>
          <p:cNvSpPr>
            <a:spLocks noGrp="1"/>
          </p:cNvSpPr>
          <p:nvPr/>
        </p:nvSpPr>
        <p:spPr>
          <a:xfrm>
            <a:off x="273050" y="483870"/>
            <a:ext cx="8609330" cy="128714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336550" indent="-285750" algn="just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Utilize sua conta, que lhe foi fornecido pela infra, e faça login no GitHub. Depois acesse o link abaixo e faça o download do repositório “FAST_Report”;</a:t>
            </a:r>
            <a:endParaRPr lang="pt-BR" sz="100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https://github.com/MauricioSEmbras/FAST_Report.</a:t>
            </a:r>
            <a:endParaRPr lang="pt-BR" sz="100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FFFFFF"/>
                    <wpsdc:folHlinkClr xmlns:wpsdc="http://www.wps.cn/officeDocument/2017/drawingmlCustomData" val="FFFFFF"/>
                    <wpsdc:hlinkUnderline xmlns:wpsdc="http://www.wps.cn/officeDocument/2017/drawingmlCustomData" val="0"/>
                  </a:ext>
                </a:extLst>
              </a:hlinkClick>
            </a:endParaRPr>
          </a:p>
        </p:txBody>
      </p:sp>
      <p:graphicFrame>
        <p:nvGraphicFramePr>
          <p:cNvPr id="2" name="Espaço Reservado para Conteúdo 1"/>
          <p:cNvGraphicFramePr/>
          <p:nvPr>
            <p:ph/>
          </p:nvPr>
        </p:nvGraphicFramePr>
        <p:xfrm>
          <a:off x="1184910" y="1210310"/>
          <a:ext cx="6757035" cy="327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11772900" imgH="5505450" progId="Paint.Picture">
                  <p:embed/>
                </p:oleObj>
              </mc:Choice>
              <mc:Fallback>
                <p:oleObj name="" r:id="rId4" imgW="11772900" imgH="5505450" progId="Paint.Picture">
                  <p:embed/>
                  <p:pic>
                    <p:nvPicPr>
                      <p:cNvPr id="0" name="Imagem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4910" y="1210310"/>
                        <a:ext cx="6757035" cy="327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3" name="Google Shape;67;p14"/>
          <p:cNvPicPr/>
          <p:nvPr/>
        </p:nvPicPr>
        <p:blipFill>
          <a:blip r:embed="rId6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300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2. Configuração do Terminal GIT e chave SSH</a:t>
            </a:r>
            <a:endParaRPr lang="pt-BR" sz="2635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  <a:hlinkClick r:id="rId2" action="ppaction://hlinksldjump"/>
            </a:endParaRPr>
          </a:p>
        </p:txBody>
      </p:sp>
      <p:sp>
        <p:nvSpPr>
          <p:cNvPr id="110" name="PlaceHolder 2"/>
          <p:cNvSpPr>
            <a:spLocks noGrp="1"/>
          </p:cNvSpPr>
          <p:nvPr/>
        </p:nvSpPr>
        <p:spPr>
          <a:xfrm>
            <a:off x="179705" y="572135"/>
            <a:ext cx="2953385" cy="399478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50800" indent="0" algn="ctr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Criação da chave SSH</a:t>
            </a:r>
            <a:endParaRPr lang="pt-BR" sz="1000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Passo 1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Insira o seu nome sem espaço e sem acentuação e pressione “</a:t>
            </a:r>
            <a:r>
              <a:rPr lang="pt-BR" sz="1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Enter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Passo 2: 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Insira o seu e-mail e pressione</a:t>
            </a: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“Enter”;</a:t>
            </a:r>
            <a:endParaRPr lang="pt-BR" sz="1000" b="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Passo 3: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Deixe em branco e pressione “</a:t>
            </a: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Enter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Passo 4: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Para finalizar pressione “</a:t>
            </a: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Enter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Passo 5: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Feito isso a chave irá abrir sozinha na tela, num bloco de notas, caso não abra vá na sua área de trabalho e abra o arquivo “</a:t>
            </a: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chave_GitHub.txt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endParaRPr lang="pt-BR" sz="1000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ctr">
              <a:lnSpc>
                <a:spcPct val="115000"/>
              </a:lnSpc>
              <a:buClr>
                <a:srgbClr val="FFFFFF"/>
              </a:buClr>
              <a:buSzTx/>
              <a:buFont typeface="Arial" panose="020B0604020202020204" pitchFamily="34" charset="0"/>
              <a:buNone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Configuração da chave SSH no GITHUB</a:t>
            </a:r>
            <a:endParaRPr lang="pt-BR" sz="1000" b="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Passo 1: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No canto superior direito, clicar na figura do perfil e acessar “</a:t>
            </a: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Settings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FFFFFF"/>
              </a:buClr>
              <a:buSzTx/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Passo 2: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No menu lateral esquerdo, vá em “</a:t>
            </a: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SSH and GPG keys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 e verá a tela de inserção da sua chave criada anteriormente assim como no vídeo.</a:t>
            </a:r>
            <a:endParaRPr lang="pt-BR" sz="1000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6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	</a:t>
            </a:r>
            <a:endParaRPr lang="pt-BR" sz="16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5" name="Vídeo sem título ‐ Feito com o Clipchamp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0420" y="730250"/>
            <a:ext cx="5622925" cy="3163570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3347720" y="3976370"/>
            <a:ext cx="562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sz="9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OBS</a:t>
            </a:r>
            <a:r>
              <a:rPr lang="pt-BR" sz="9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Para instalar o aplicativo “</a:t>
            </a:r>
            <a:r>
              <a:rPr lang="pt-BR" sz="9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Git-2.41.0-64-bit</a:t>
            </a:r>
            <a:r>
              <a:rPr lang="pt-BR" sz="9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 basta clicar em </a:t>
            </a:r>
            <a:r>
              <a:rPr lang="pt-BR" sz="9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avançar </a:t>
            </a:r>
            <a:r>
              <a:rPr lang="pt-BR" sz="9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até o fim da instalação.</a:t>
            </a:r>
            <a:endParaRPr lang="pt-BR" sz="9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9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2" name="Google Shape;67;p14"/>
          <p:cNvPicPr/>
          <p:nvPr/>
        </p:nvPicPr>
        <p:blipFill>
          <a:blip r:embed="rId6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Caixa de Texto 2"/>
          <p:cNvSpPr txBox="1"/>
          <p:nvPr/>
        </p:nvSpPr>
        <p:spPr>
          <a:xfrm>
            <a:off x="3360420" y="483870"/>
            <a:ext cx="5622290" cy="227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VÍDEO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Assista o vídeo e repita o passo-a-passo.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1530350" y="3041650"/>
            <a:ext cx="5704840" cy="10617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Configuração do GSR Designer</a:t>
            </a: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0" y="3810"/>
            <a:ext cx="914336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3. Configuração do GSR Designer</a:t>
            </a:r>
            <a:endParaRPr lang="pt-BR" sz="2400" b="1" strike="noStrike" spc="-1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  <a:hlinkClick r:id="rId2" action="ppaction://hlinksldjump"/>
            </a:endParaRPr>
          </a:p>
        </p:txBody>
      </p:sp>
      <p:sp>
        <p:nvSpPr>
          <p:cNvPr id="110" name="PlaceHolder 2"/>
          <p:cNvSpPr>
            <a:spLocks noGrp="1"/>
          </p:cNvSpPr>
          <p:nvPr/>
        </p:nvSpPr>
        <p:spPr>
          <a:xfrm>
            <a:off x="179670" y="62816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l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Para executar o GSR Designer em sua máquina será preciso mover o arquivo “</a:t>
            </a:r>
            <a:r>
              <a:rPr lang="pt-BR" sz="1000" b="1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siap_sys.dll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 para a pasta “</a:t>
            </a:r>
            <a:r>
              <a:rPr lang="pt-BR" sz="1000" b="1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Depois entre na pasta “</a:t>
            </a:r>
            <a:r>
              <a:rPr lang="pt-BR" sz="1000" b="1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 e execute como </a:t>
            </a:r>
            <a:r>
              <a:rPr lang="pt-BR" sz="1000" b="1" u="sng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administrador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 o aplicativo “</a:t>
            </a:r>
            <a:r>
              <a:rPr lang="pt-BR" sz="1000" b="1" strike="noStrike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gsr_designer.exe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Atividade: 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Registre o banco abaixo: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Alias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SGBD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PostgreSQL 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Servidor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172.16.80.62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Banco de dados</a:t>
            </a:r>
            <a:r>
              <a:rPr lang="pt-BR" sz="1000" b="0" strike="noStrike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Obs: Não é possível registrar bancos oficiais no GSR. </a:t>
            </a:r>
            <a:endParaRPr lang="pt-BR" sz="1000" b="1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1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4" name="Vídeo sem título ‐ Feito com o Clipchamp (1)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2175" y="728550"/>
            <a:ext cx="5623200" cy="3163264"/>
          </a:xfrm>
          <a:prstGeom prst="rect">
            <a:avLst/>
          </a:prstGeom>
        </p:spPr>
      </p:pic>
      <p:grpSp>
        <p:nvGrpSpPr>
          <p:cNvPr id="7" name="Google Shape;64;p14"/>
          <p:cNvGrpSpPr/>
          <p:nvPr/>
        </p:nvGrpSpPr>
        <p:grpSpPr>
          <a:xfrm>
            <a:off x="-720" y="4570920"/>
            <a:ext cx="9144360" cy="572400"/>
            <a:chOff x="-720" y="4570920"/>
            <a:chExt cx="9144360" cy="572400"/>
          </a:xfrm>
          <a:solidFill>
            <a:srgbClr val="DAFCE8">
              <a:alpha val="73000"/>
            </a:srgbClr>
          </a:solidFill>
        </p:grpSpPr>
        <p:sp>
          <p:nvSpPr>
            <p:cNvPr id="8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p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</p:grpSp>
      <p:pic>
        <p:nvPicPr>
          <p:cNvPr id="2" name="Google Shape;67;p14"/>
          <p:cNvPicPr/>
          <p:nvPr/>
        </p:nvPicPr>
        <p:blipFill>
          <a:blip r:embed="rId6"/>
          <a:stretch>
            <a:fillRect/>
          </a:stretch>
        </p:blipFill>
        <p:spPr>
          <a:xfrm>
            <a:off x="116840" y="4700270"/>
            <a:ext cx="1223010" cy="466725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Caixa de Texto 2"/>
          <p:cNvSpPr txBox="1"/>
          <p:nvPr/>
        </p:nvSpPr>
        <p:spPr>
          <a:xfrm>
            <a:off x="3360420" y="483870"/>
            <a:ext cx="5622290" cy="227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t-BR" sz="1000" b="1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VÍDEO</a:t>
            </a:r>
            <a:r>
              <a:rPr lang="pt-BR" sz="1000">
                <a:solidFill>
                  <a:schemeClr val="bg1"/>
                </a:solidFill>
                <a:latin typeface="Arial" panose="020B0604020202020204"/>
                <a:ea typeface="Arial" panose="020B0604020202020204"/>
                <a:sym typeface="+mn-ea"/>
              </a:rPr>
              <a:t>: Assista o vídeo e repita o passo-a-passo.</a:t>
            </a:r>
            <a:endParaRPr lang="pt-BR" sz="1000" b="0" strike="noStrike">
              <a:solidFill>
                <a:schemeClr val="bg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827405" y="2562860"/>
            <a:ext cx="3593465" cy="20891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1" strike="noStrike" spc="-1">
              <a:solidFill>
                <a:schemeClr val="lt1"/>
              </a:solidFill>
              <a:latin typeface="+mj-lt"/>
              <a:ea typeface="Lobster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       Campos mais utilizados</a:t>
            </a: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  <p:cxnSp>
        <p:nvCxnSpPr>
          <p:cNvPr id="2" name="Conector Reto 1"/>
          <p:cNvCxnSpPr/>
          <p:nvPr/>
        </p:nvCxnSpPr>
        <p:spPr>
          <a:xfrm>
            <a:off x="4499610" y="2571750"/>
            <a:ext cx="0" cy="1944370"/>
          </a:xfrm>
          <a:prstGeom prst="line">
            <a:avLst/>
          </a:prstGeom>
          <a:ln w="1143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 de Texto 2"/>
          <p:cNvSpPr txBox="1"/>
          <p:nvPr/>
        </p:nvSpPr>
        <p:spPr>
          <a:xfrm>
            <a:off x="4716780" y="328549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Legenda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315C"/>
    </a:hlink>
    <a:folHlink>
      <a:srgbClr val="00315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13640</Words>
  <Application>WPS Presentation</Application>
  <PresentationFormat/>
  <Paragraphs>390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32</vt:i4>
      </vt:variant>
    </vt:vector>
  </HeadingPairs>
  <TitlesOfParts>
    <vt:vector size="56" baseType="lpstr">
      <vt:lpstr>Arial</vt:lpstr>
      <vt:lpstr>SimSun</vt:lpstr>
      <vt:lpstr>Wingdings</vt:lpstr>
      <vt:lpstr>Arial</vt:lpstr>
      <vt:lpstr>Times New Roman</vt:lpstr>
      <vt:lpstr>Symbol</vt:lpstr>
      <vt:lpstr>Lobster</vt:lpstr>
      <vt:lpstr>Segoe Print</vt:lpstr>
      <vt:lpstr>Microsoft YaHei</vt:lpstr>
      <vt:lpstr>Arial Unicode MS</vt:lpstr>
      <vt:lpstr>Calibri</vt:lpstr>
      <vt:lpstr>Wingdings</vt:lpstr>
      <vt:lpstr>DejaVu Sans</vt:lpstr>
      <vt:lpstr>Simple Light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 SUMÁRIO</vt:lpstr>
      <vt:lpstr>1. O que é FastReport</vt:lpstr>
      <vt:lpstr>PowerPoint 演示文稿</vt:lpstr>
      <vt:lpstr>2. Configuração do Terminal GIT e chave SSH</vt:lpstr>
      <vt:lpstr>2. Configuração do Terminal GIT e chave SSH</vt:lpstr>
      <vt:lpstr>PowerPoint 演示文稿</vt:lpstr>
      <vt:lpstr>3. Configuração do GSR Designer</vt:lpstr>
      <vt:lpstr>PowerPoint 演示文稿</vt:lpstr>
      <vt:lpstr>PowerPoint 演示文稿</vt:lpstr>
      <vt:lpstr>PowerPoint 演示文稿</vt:lpstr>
      <vt:lpstr> 5. Base de dados - O que é ?</vt:lpstr>
      <vt:lpstr>PowerPoint 演示文稿</vt:lpstr>
      <vt:lpstr> 6. Parâmetros - Como criar</vt:lpstr>
      <vt:lpstr> 6. Parâmetros  - Verificando uma query no FAST </vt:lpstr>
      <vt:lpstr>PowerPoint 演示文稿</vt:lpstr>
      <vt:lpstr> 7. Bandas de dados - O que é? </vt:lpstr>
      <vt:lpstr> 7. Banda de dados - Mestre </vt:lpstr>
      <vt:lpstr> 7. Bandas de dados - Detalhe e Sub-detalhe </vt:lpstr>
      <vt:lpstr> 7. Bandas de dados - Exemplo </vt:lpstr>
      <vt:lpstr> 7. Bandas de dados - Filho </vt:lpstr>
      <vt:lpstr> 7. Bandas de dados - Exemplo prático </vt:lpstr>
      <vt:lpstr>PowerPoint 演示文稿</vt:lpstr>
      <vt:lpstr> 8. Funções nativas</vt:lpstr>
      <vt:lpstr>PowerPoint 演示文稿</vt:lpstr>
      <vt:lpstr> 9. Funções em PascalScript - Introdução</vt:lpstr>
      <vt:lpstr> 9. Funções em PascalScript - Exemplo prático</vt:lpstr>
      <vt:lpstr> 9. Funções em PascalScript - Evento vinculado</vt:lpstr>
      <vt:lpstr>PowerPoint 演示文稿</vt:lpstr>
      <vt:lpstr> 10. Boas Práticas - Introdução</vt:lpstr>
      <vt:lpstr>10. Boas Práticas - Modelos </vt:lpstr>
      <vt:lpstr>10. Boas Práticas - Pense no próximo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Treinamento SQL - Nível 1</dc:title>
  <dc:creator>Fernando S Claro</dc:creator>
  <cp:lastModifiedBy>Embras</cp:lastModifiedBy>
  <cp:revision>327</cp:revision>
  <dcterms:created xsi:type="dcterms:W3CDTF">2023-05-03T14:31:00Z</dcterms:created>
  <dcterms:modified xsi:type="dcterms:W3CDTF">2023-08-31T15:45:23Z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45</vt:i4>
  </property>
  <property fmtid="{D5CDD505-2E9C-101B-9397-08002B2CF9AE}" pid="3" name="PresentationFormat">
    <vt:lpwstr>Apresentação na tela (16:9)</vt:lpwstr>
  </property>
  <property fmtid="{D5CDD505-2E9C-101B-9397-08002B2CF9AE}" pid="4" name="Slides">
    <vt:i4>45</vt:i4>
  </property>
  <property fmtid="{D5CDD505-2E9C-101B-9397-08002B2CF9AE}" pid="5" name="ICV">
    <vt:lpwstr>2B1F6667B2B444C2B7248E774F45B1AA</vt:lpwstr>
  </property>
  <property fmtid="{D5CDD505-2E9C-101B-9397-08002B2CF9AE}" pid="6" name="KSOProductBuildVer">
    <vt:lpwstr>1046-12.2.0.13201</vt:lpwstr>
  </property>
</Properties>
</file>